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3"/>
  </p:notesMasterIdLst>
  <p:sldIdLst>
    <p:sldId id="256" r:id="rId2"/>
    <p:sldId id="395" r:id="rId3"/>
    <p:sldId id="257" r:id="rId4"/>
    <p:sldId id="260" r:id="rId5"/>
    <p:sldId id="261" r:id="rId6"/>
    <p:sldId id="262" r:id="rId7"/>
    <p:sldId id="390" r:id="rId8"/>
    <p:sldId id="263" r:id="rId9"/>
    <p:sldId id="264" r:id="rId10"/>
    <p:sldId id="389" r:id="rId11"/>
    <p:sldId id="258" r:id="rId12"/>
    <p:sldId id="259" r:id="rId13"/>
    <p:sldId id="265" r:id="rId14"/>
    <p:sldId id="266" r:id="rId15"/>
    <p:sldId id="267" r:id="rId16"/>
    <p:sldId id="369" r:id="rId17"/>
    <p:sldId id="39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91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93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92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70" r:id="rId106"/>
    <p:sldId id="371" r:id="rId107"/>
    <p:sldId id="372" r:id="rId108"/>
    <p:sldId id="373" r:id="rId109"/>
    <p:sldId id="374" r:id="rId110"/>
    <p:sldId id="375" r:id="rId111"/>
    <p:sldId id="376" r:id="rId112"/>
    <p:sldId id="385" r:id="rId113"/>
    <p:sldId id="360" r:id="rId114"/>
    <p:sldId id="361" r:id="rId115"/>
    <p:sldId id="362" r:id="rId116"/>
    <p:sldId id="363" r:id="rId117"/>
    <p:sldId id="387" r:id="rId118"/>
    <p:sldId id="388" r:id="rId119"/>
    <p:sldId id="364" r:id="rId120"/>
    <p:sldId id="365" r:id="rId121"/>
    <p:sldId id="366" r:id="rId122"/>
    <p:sldId id="367" r:id="rId123"/>
    <p:sldId id="377" r:id="rId124"/>
    <p:sldId id="378" r:id="rId125"/>
    <p:sldId id="379" r:id="rId126"/>
    <p:sldId id="381" r:id="rId127"/>
    <p:sldId id="382" r:id="rId128"/>
    <p:sldId id="383" r:id="rId129"/>
    <p:sldId id="386" r:id="rId130"/>
    <p:sldId id="384" r:id="rId131"/>
    <p:sldId id="368" r:id="rId132"/>
  </p:sldIdLst>
  <p:sldSz cx="9144000" cy="5143500" type="screen16x9"/>
  <p:notesSz cx="6858000" cy="9144000"/>
  <p:embeddedFontLst>
    <p:embeddedFont>
      <p:font typeface="Economica" panose="020B0604020202020204" charset="0"/>
      <p:regular r:id="rId134"/>
      <p:bold r:id="rId135"/>
      <p:italic r:id="rId136"/>
      <p:boldItalic r:id="rId137"/>
    </p:embeddedFont>
    <p:embeddedFont>
      <p:font typeface="Georgia" panose="02040502050405020303" pitchFamily="18" charset="0"/>
      <p:regular r:id="rId138"/>
      <p:bold r:id="rId139"/>
      <p:italic r:id="rId140"/>
      <p:boldItalic r:id="rId141"/>
    </p:embeddedFont>
    <p:embeddedFont>
      <p:font typeface="Open Sans" panose="020B0604020202020204" charset="0"/>
      <p:regular r:id="rId142"/>
      <p:bold r:id="rId143"/>
      <p:italic r:id="rId144"/>
      <p:boldItalic r:id="rId145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af.valadarsky" initials="" lastIdx="2" clrIdx="0"/>
  <p:cmAuthor id="1" name="Ohad Dan" initials="" lastIdx="3" clrIdx="1"/>
  <p:cmAuthor id="2" name="Ayal Green" initials="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83" autoAdjust="0"/>
    <p:restoredTop sz="94660"/>
  </p:normalViewPr>
  <p:slideViewPr>
    <p:cSldViewPr snapToGrid="0">
      <p:cViewPr varScale="1">
        <p:scale>
          <a:sx n="83" d="100"/>
          <a:sy n="83" d="100"/>
        </p:scale>
        <p:origin x="4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38" Type="http://schemas.openxmlformats.org/officeDocument/2006/relationships/font" Target="fonts/font5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font" Target="fonts/font11.fntdata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.fntdata"/><Relationship Id="rId139" Type="http://schemas.openxmlformats.org/officeDocument/2006/relationships/font" Target="fonts/font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7.fntdata"/><Relationship Id="rId14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font" Target="fonts/font2.fntdata"/><Relationship Id="rId143" Type="http://schemas.openxmlformats.org/officeDocument/2006/relationships/font" Target="fonts/font10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8.fntdata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9814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1399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1277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08019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97333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03779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34763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3969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2" name="Shape 9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8" name="Shape 9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5" name="Shape 9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45378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26441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0" name="Shape 9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9" name="Shape 9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9" name="Shape 9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Shape 9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7" name="Shape 9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 b="1">
                <a:solidFill>
                  <a:srgbClr val="000080"/>
                </a:solidFill>
                <a:highlight>
                  <a:srgbClr val="FFFFFF"/>
                </a:highlight>
              </a:rPr>
              <a:t>import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turtle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 b="1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draw_rectangle():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turtle.forward(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90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turtle.forward(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90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turtle.forward(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90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turtle.forward(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90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 b="1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multi_square():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 b="1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many_multi_square():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multi_square()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turtle.up()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turtle.forward(</a:t>
            </a:r>
            <a:r>
              <a:rPr lang="en" sz="1350">
                <a:solidFill>
                  <a:srgbClr val="0000FF"/>
                </a:solidFill>
                <a:highlight>
                  <a:srgbClr val="FFFFFF"/>
                </a:highlight>
              </a:rPr>
              <a:t>300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turtle.down()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  multi_square()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many_multi_square()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turtle.done()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3" name="Shape 9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020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4274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6" name="Shape 3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9" name="Shape 6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6" name="Shape 6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3" name="Shape 6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1" name="Shape 6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4" name="Shape 6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2" name="Shape 6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0" name="Shape 6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93" name="Shape 6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1" name="Shape 7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9" name="Shape 7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7" name="Shape 7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3" name="Shape 7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9" name="Shape 7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7" name="Shape 7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3" name="Shape 8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" name="Shape 8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3346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84" name="Shape 8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6" name="Shape 9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86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" name="Shape 10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599" cy="212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algn="ctr" rtl="0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algn="ctr" rtl="0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algn="ctr" rtl="0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algn="ctr" rtl="0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algn="ctr" rtl="0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algn="ctr" rtl="0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algn="ctr" rtl="0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algn="ctr" rtl="0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5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6" name="Shape 16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SzPct val="100000"/>
              <a:defRPr sz="3000"/>
            </a:lvl1pPr>
            <a:lvl2pPr rtl="0">
              <a:spcBef>
                <a:spcPts val="0"/>
              </a:spcBef>
              <a:buSzPct val="100000"/>
              <a:defRPr sz="3000"/>
            </a:lvl2pPr>
            <a:lvl3pPr rtl="0">
              <a:spcBef>
                <a:spcPts val="0"/>
              </a:spcBef>
              <a:buSzPct val="100000"/>
              <a:defRPr sz="3000"/>
            </a:lvl3pPr>
            <a:lvl4pPr rtl="0">
              <a:spcBef>
                <a:spcPts val="0"/>
              </a:spcBef>
              <a:buSzPct val="100000"/>
              <a:defRPr sz="3000"/>
            </a:lvl4pPr>
            <a:lvl5pPr rtl="0">
              <a:spcBef>
                <a:spcPts val="0"/>
              </a:spcBef>
              <a:buSzPct val="100000"/>
              <a:defRPr sz="3000"/>
            </a:lvl5pPr>
            <a:lvl6pPr rtl="0">
              <a:spcBef>
                <a:spcPts val="0"/>
              </a:spcBef>
              <a:buSzPct val="100000"/>
              <a:defRPr sz="3000"/>
            </a:lvl6pPr>
            <a:lvl7pPr rtl="0">
              <a:spcBef>
                <a:spcPts val="0"/>
              </a:spcBef>
              <a:buSzPct val="100000"/>
              <a:defRPr sz="3000"/>
            </a:lvl7pPr>
            <a:lvl8pPr rtl="0">
              <a:spcBef>
                <a:spcPts val="0"/>
              </a:spcBef>
              <a:buSzPct val="100000"/>
              <a:defRPr sz="3000"/>
            </a:lvl8pPr>
            <a:lvl9pPr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7999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SzPct val="100000"/>
              <a:defRPr sz="1200"/>
            </a:lvl1pPr>
            <a:lvl2pPr rtl="0">
              <a:spcBef>
                <a:spcPts val="0"/>
              </a:spcBef>
              <a:buSzPct val="100000"/>
              <a:defRPr sz="1200"/>
            </a:lvl2pPr>
            <a:lvl3pPr rtl="0">
              <a:spcBef>
                <a:spcPts val="0"/>
              </a:spcBef>
              <a:buSzPct val="100000"/>
              <a:defRPr sz="1200"/>
            </a:lvl3pPr>
            <a:lvl4pPr rtl="0">
              <a:spcBef>
                <a:spcPts val="0"/>
              </a:spcBef>
              <a:buSzPct val="100000"/>
              <a:defRPr sz="1200"/>
            </a:lvl4pPr>
            <a:lvl5pPr rtl="0">
              <a:spcBef>
                <a:spcPts val="0"/>
              </a:spcBef>
              <a:buSzPct val="100000"/>
              <a:defRPr sz="1200"/>
            </a:lvl5pPr>
            <a:lvl6pPr rtl="0">
              <a:spcBef>
                <a:spcPts val="0"/>
              </a:spcBef>
              <a:buSzPct val="100000"/>
              <a:defRPr sz="1200"/>
            </a:lvl6pPr>
            <a:lvl7pPr rtl="0">
              <a:spcBef>
                <a:spcPts val="0"/>
              </a:spcBef>
              <a:buSzPct val="100000"/>
              <a:defRPr sz="1200"/>
            </a:lvl7pPr>
            <a:lvl8pPr rtl="0">
              <a:spcBef>
                <a:spcPts val="0"/>
              </a:spcBef>
              <a:buSzPct val="100000"/>
              <a:defRPr sz="1200"/>
            </a:lvl8pPr>
            <a:lvl9pPr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799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defRPr sz="4800"/>
            </a:lvl1pPr>
            <a:lvl2pPr rtl="0">
              <a:spcBef>
                <a:spcPts val="0"/>
              </a:spcBef>
              <a:buSzPct val="100000"/>
              <a:defRPr sz="4800"/>
            </a:lvl2pPr>
            <a:lvl3pPr rtl="0">
              <a:spcBef>
                <a:spcPts val="0"/>
              </a:spcBef>
              <a:buSzPct val="100000"/>
              <a:defRPr sz="4800"/>
            </a:lvl3pPr>
            <a:lvl4pPr rtl="0">
              <a:spcBef>
                <a:spcPts val="0"/>
              </a:spcBef>
              <a:buSzPct val="100000"/>
              <a:defRPr sz="4800"/>
            </a:lvl4pPr>
            <a:lvl5pPr rtl="0">
              <a:spcBef>
                <a:spcPts val="0"/>
              </a:spcBef>
              <a:buSzPct val="100000"/>
              <a:defRPr sz="4800"/>
            </a:lvl5pPr>
            <a:lvl6pPr rtl="0">
              <a:spcBef>
                <a:spcPts val="0"/>
              </a:spcBef>
              <a:buSzPct val="100000"/>
              <a:defRPr sz="4800"/>
            </a:lvl6pPr>
            <a:lvl7pPr rtl="0">
              <a:spcBef>
                <a:spcPts val="0"/>
              </a:spcBef>
              <a:buSzPct val="100000"/>
              <a:defRPr sz="4800"/>
            </a:lvl7pPr>
            <a:lvl8pPr rtl="0">
              <a:spcBef>
                <a:spcPts val="0"/>
              </a:spcBef>
              <a:buSzPct val="100000"/>
              <a:defRPr sz="4800"/>
            </a:lvl8pPr>
            <a:lvl9pPr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42" name="Shape 4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algn="ctr" rtl="0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algn="ctr" rtl="0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algn="ctr" rtl="0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algn="ctr" rtl="0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algn="ctr" rtl="0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algn="ctr" rtl="0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algn="ctr" rtl="0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algn="ctr" rtl="0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s.huji.ac.il/wiki/Mai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ca.huji.ac.il/gmail" TargetMode="External"/><Relationship Id="rId4" Type="http://schemas.openxmlformats.org/officeDocument/2006/relationships/hyperlink" Target="http://mail.huji.ac.il/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s.huji.ac.il/wiki/Connecting_from_outsid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iki.cs.huji.ac.il/wikis/MediaWiki/cs/images/cs/images/c/c9/Intro2CSE.pdf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rating_syste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en.wikipedia.org/wiki/Linu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s.huji.ac.il/wikis/MediaWiki/cs/images/cs/images/c/c9/Intro2CSE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2.cs.huji.ac.il/nu19/mod/resource/view.php?id=5984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oodle2.cs.huji.ac.il/nu19/mod/resource/view.php?id=59844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programming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python/files/WinPython_3.6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hyperlink" Target="https://www.youtube.com/watch?v=n7SYL70kYYs&amp;index=1&amp;list=PLQ3fNj281uDVL3ofx2UBf2fixuvTOhZ4M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ystem@cs.huji.ac.i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2.cs.huji.ac.il/nu19/course/view.php?id=671010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cs.huji.ac.il/~intro2cs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Tirgul 1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Introducing HUJI-CSE environment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Introduction to Python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032211D-2362-4ED6-AB9B-28DBAD2E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67100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497758D-FDD1-451E-A337-8FA717DB1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Covers all you need to know about CS &amp; Linux work environment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assume you are familiar with the material in future lectures.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D77CF-D20F-4D24-85B0-548BD7831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660"/>
            <a:ext cx="9144000" cy="282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353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Turtle example</a:t>
            </a:r>
          </a:p>
        </p:txBody>
      </p:sp>
      <p:sp>
        <p:nvSpPr>
          <p:cNvPr id="866" name="Shape 86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dirty="0"/>
              <a:t>To make the turtl move use the following commands (note the </a:t>
            </a:r>
            <a:r>
              <a:rPr lang="en" i="1" dirty="0">
                <a:latin typeface="Courier New"/>
                <a:ea typeface="Courier New"/>
                <a:cs typeface="Courier New"/>
                <a:sym typeface="Courier New"/>
              </a:rPr>
              <a:t>turtle</a:t>
            </a:r>
            <a:r>
              <a:rPr lang="en" dirty="0"/>
              <a:t> prefix):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i="1" dirty="0">
                <a:latin typeface="Courier New"/>
                <a:ea typeface="Courier New"/>
                <a:cs typeface="Courier New"/>
                <a:sym typeface="Courier New"/>
              </a:rPr>
              <a:t>turtle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.up()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i="1" dirty="0">
                <a:latin typeface="Courier New"/>
                <a:ea typeface="Courier New"/>
                <a:cs typeface="Courier New"/>
                <a:sym typeface="Courier New"/>
              </a:rPr>
              <a:t>turtle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.down()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i="1" dirty="0">
                <a:latin typeface="Courier New"/>
                <a:ea typeface="Courier New"/>
                <a:cs typeface="Courier New"/>
                <a:sym typeface="Courier New"/>
              </a:rPr>
              <a:t>turtle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.forward(n)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i="1" dirty="0">
                <a:latin typeface="Courier New"/>
                <a:ea typeface="Courier New"/>
                <a:cs typeface="Courier New"/>
                <a:sym typeface="Courier New"/>
              </a:rPr>
              <a:t>turtle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.left(n)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i="1" dirty="0">
                <a:latin typeface="Courier New"/>
                <a:ea typeface="Courier New"/>
                <a:cs typeface="Courier New"/>
                <a:sym typeface="Courier New"/>
              </a:rPr>
              <a:t>turtle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.right(n)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Shape 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137" y="2020364"/>
            <a:ext cx="4090661" cy="30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lang="en"/>
              <a:t>Turtle example</a:t>
            </a:r>
          </a:p>
        </p:txBody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2802056" y="2602691"/>
            <a:ext cx="2657400" cy="581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1600" dirty="0"/>
              <a:t>Run your program </a:t>
            </a:r>
          </a:p>
          <a:p>
            <a:pPr algn="ctr">
              <a:spcBef>
                <a:spcPts val="0"/>
              </a:spcBef>
              <a:buNone/>
            </a:pPr>
            <a:r>
              <a:rPr lang="en" sz="1600" dirty="0"/>
              <a:t>→ </a:t>
            </a:r>
          </a:p>
        </p:txBody>
      </p:sp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" y="2030872"/>
            <a:ext cx="3185950" cy="30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81480" y="1126030"/>
            <a:ext cx="7363252" cy="3908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>
              <a:lnSpc>
                <a:spcPct val="115000"/>
              </a:lnSpc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8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Make the turtle move 100 steps forward.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Turtle example</a:t>
            </a:r>
          </a:p>
        </p:txBody>
      </p:sp>
      <p:sp>
        <p:nvSpPr>
          <p:cNvPr id="880" name="Shape 88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 : </a:t>
            </a:r>
          </a:p>
        </p:txBody>
      </p:sp>
      <p:pic>
        <p:nvPicPr>
          <p:cNvPr id="881" name="Shape 8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1304437"/>
            <a:ext cx="39624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Turtle more complex example</a:t>
            </a:r>
          </a:p>
        </p:txBody>
      </p:sp>
      <p:sp>
        <p:nvSpPr>
          <p:cNvPr id="887" name="Shape 88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dirty="0"/>
              <a:t>Let’s </a:t>
            </a:r>
            <a:r>
              <a:rPr lang="en" dirty="0">
                <a:solidFill>
                  <a:srgbClr val="FF0000"/>
                </a:solidFill>
              </a:rPr>
              <a:t>draw a rectangle  </a:t>
            </a:r>
            <a:r>
              <a:rPr lang="en" dirty="0"/>
              <a:t>- </a:t>
            </a: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 dirty="0"/>
              <a:t>4 X (Go 100 steps, turn right) </a:t>
            </a:r>
          </a:p>
        </p:txBody>
      </p:sp>
      <p:pic>
        <p:nvPicPr>
          <p:cNvPr id="888" name="Shape 888"/>
          <p:cNvPicPr preferRelativeResize="0"/>
          <p:nvPr/>
        </p:nvPicPr>
        <p:blipFill rotWithShape="1">
          <a:blip r:embed="rId3">
            <a:alphaModFix/>
          </a:blip>
          <a:srcRect l="4968" t="18256" r="5983" b="13138"/>
          <a:stretch/>
        </p:blipFill>
        <p:spPr>
          <a:xfrm>
            <a:off x="1372925" y="2496225"/>
            <a:ext cx="801400" cy="6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Shape 889"/>
          <p:cNvSpPr txBox="1"/>
          <p:nvPr/>
        </p:nvSpPr>
        <p:spPr>
          <a:xfrm>
            <a:off x="2244412" y="2254443"/>
            <a:ext cx="13212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forward(100)</a:t>
            </a:r>
          </a:p>
        </p:txBody>
      </p:sp>
      <p:sp>
        <p:nvSpPr>
          <p:cNvPr id="890" name="Shape 890"/>
          <p:cNvSpPr/>
          <p:nvPr/>
        </p:nvSpPr>
        <p:spPr>
          <a:xfrm rot="-5400000">
            <a:off x="2605324" y="2158450"/>
            <a:ext cx="604199" cy="129299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3456592" y="2783825"/>
            <a:ext cx="604199" cy="129299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Shape 892"/>
          <p:cNvSpPr txBox="1"/>
          <p:nvPr/>
        </p:nvSpPr>
        <p:spPr>
          <a:xfrm>
            <a:off x="3981262" y="3346644"/>
            <a:ext cx="13212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forward(100)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2754986" y="2649374"/>
            <a:ext cx="447300" cy="31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id="894" name="Shape 894"/>
          <p:cNvSpPr/>
          <p:nvPr/>
        </p:nvSpPr>
        <p:spPr>
          <a:xfrm rot="5400000">
            <a:off x="3754024" y="2402175"/>
            <a:ext cx="605700" cy="5540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0664"/>
            </a:avLst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95" name="Shape 895"/>
          <p:cNvSpPr/>
          <p:nvPr/>
        </p:nvSpPr>
        <p:spPr>
          <a:xfrm rot="5400000">
            <a:off x="2831224" y="3630625"/>
            <a:ext cx="604199" cy="129299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Shape 896"/>
          <p:cNvSpPr/>
          <p:nvPr/>
        </p:nvSpPr>
        <p:spPr>
          <a:xfrm rot="10800000">
            <a:off x="2004600" y="2982075"/>
            <a:ext cx="604199" cy="129299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Shape 897"/>
          <p:cNvSpPr txBox="1"/>
          <p:nvPr/>
        </p:nvSpPr>
        <p:spPr>
          <a:xfrm>
            <a:off x="866262" y="3446494"/>
            <a:ext cx="13212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forward(100)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2390262" y="4513294"/>
            <a:ext cx="13212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forward(100)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7370" y="4422975"/>
            <a:ext cx="13212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right(90)</a:t>
            </a:r>
          </a:p>
        </p:txBody>
      </p:sp>
      <p:sp>
        <p:nvSpPr>
          <p:cNvPr id="900" name="Shape 900"/>
          <p:cNvSpPr/>
          <p:nvPr/>
        </p:nvSpPr>
        <p:spPr>
          <a:xfrm rot="10800000">
            <a:off x="3754024" y="4306875"/>
            <a:ext cx="605700" cy="5540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0664"/>
            </a:avLst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1" name="Shape 901"/>
          <p:cNvSpPr/>
          <p:nvPr/>
        </p:nvSpPr>
        <p:spPr>
          <a:xfrm rot="-5400000">
            <a:off x="1767824" y="4153924"/>
            <a:ext cx="605700" cy="55409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60664"/>
            </a:avLst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02" name="Shape 902"/>
          <p:cNvSpPr txBox="1"/>
          <p:nvPr/>
        </p:nvSpPr>
        <p:spPr>
          <a:xfrm>
            <a:off x="939720" y="4513300"/>
            <a:ext cx="13212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right(90)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4213195" y="2369650"/>
            <a:ext cx="1321200" cy="43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right(90)</a:t>
            </a:r>
          </a:p>
        </p:txBody>
      </p:sp>
      <p:sp>
        <p:nvSpPr>
          <p:cNvPr id="904" name="Shape 904"/>
          <p:cNvSpPr txBox="1"/>
          <p:nvPr/>
        </p:nvSpPr>
        <p:spPr>
          <a:xfrm>
            <a:off x="3626969" y="3112213"/>
            <a:ext cx="447300" cy="31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084777" y="4143748"/>
            <a:ext cx="447300" cy="31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2166031" y="3551728"/>
            <a:ext cx="447300" cy="31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Turtle more complex example</a:t>
            </a:r>
          </a:p>
        </p:txBody>
      </p:sp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7222"/>
            <a:ext cx="3995899" cy="387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Shape 9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512" y="1649800"/>
            <a:ext cx="303847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When things go wrong…</a:t>
            </a:r>
          </a:p>
        </p:txBody>
      </p:sp>
      <p:sp>
        <p:nvSpPr>
          <p:cNvPr id="5" name="Shape 919"/>
          <p:cNvSpPr txBox="1">
            <a:spLocks noGrp="1"/>
          </p:cNvSpPr>
          <p:nvPr>
            <p:ph type="body" idx="1"/>
          </p:nvPr>
        </p:nvSpPr>
        <p:spPr>
          <a:xfrm>
            <a:off x="311700" y="1216435"/>
            <a:ext cx="8520599" cy="8673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F0000"/>
                </a:solidFill>
              </a:rPr>
              <a:t>Error messages </a:t>
            </a:r>
            <a:r>
              <a:rPr lang="en" dirty="0"/>
              <a:t>are Python’s way to inform that som</a:t>
            </a:r>
            <a:r>
              <a:rPr lang="en-US" dirty="0"/>
              <a:t>e</a:t>
            </a:r>
            <a:r>
              <a:rPr lang="en" dirty="0"/>
              <a:t> parts of the code are incorrect. Bad syntax examples </a:t>
            </a:r>
            <a:r>
              <a:rPr lang="en" sz="1200" i="1" dirty="0"/>
              <a:t>(</a:t>
            </a:r>
            <a:r>
              <a:rPr lang="en-US" sz="1200" i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_</a:t>
            </a:r>
            <a:r>
              <a:rPr lang="en" sz="1200" i="1" dirty="0"/>
              <a:t> means space or missing character)</a:t>
            </a:r>
            <a:r>
              <a:rPr lang="en" dirty="0"/>
              <a:t>:</a:t>
            </a:r>
          </a:p>
        </p:txBody>
      </p:sp>
      <p:sp>
        <p:nvSpPr>
          <p:cNvPr id="6" name="Shape 919"/>
          <p:cNvSpPr txBox="1">
            <a:spLocks/>
          </p:cNvSpPr>
          <p:nvPr/>
        </p:nvSpPr>
        <p:spPr>
          <a:xfrm>
            <a:off x="209124" y="2485456"/>
            <a:ext cx="3360554" cy="2262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('Hello world')</a:t>
            </a:r>
          </a:p>
          <a:p>
            <a:pPr marL="228600"/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P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rint('Hello world')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print('Hello world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_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)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print('Hello world'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_</a:t>
            </a:r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  <a:p>
            <a:pPr marL="228600"/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  <a:p>
            <a:pPr marL="228600"/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  <a:p>
            <a:pPr marL="228600"/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</p:txBody>
      </p:sp>
      <p:sp>
        <p:nvSpPr>
          <p:cNvPr id="7" name="Shape 919"/>
          <p:cNvSpPr txBox="1">
            <a:spLocks/>
          </p:cNvSpPr>
          <p:nvPr/>
        </p:nvSpPr>
        <p:spPr>
          <a:xfrm>
            <a:off x="4247721" y="2488386"/>
            <a:ext cx="3360554" cy="2262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print(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_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Hello world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_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)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print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[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Hello world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]</a:t>
            </a:r>
            <a:endParaRPr lang="en-US" dirty="0">
              <a:latin typeface="Courier New"/>
              <a:ea typeface="Courier New"/>
              <a:cs typeface="Courier New"/>
              <a:sym typeface="Arial"/>
            </a:endParaRPr>
          </a:p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_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nt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('Hello world')</a:t>
            </a:r>
          </a:p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n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t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('Hello world')</a:t>
            </a:r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  <a:p>
            <a:pPr marL="228600"/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  <a:p>
            <a:pPr marL="228600"/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  <a:p>
            <a:pPr marL="228600"/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9155836"/>
      </p:ext>
    </p:extLst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When things go wrong…</a:t>
            </a:r>
          </a:p>
        </p:txBody>
      </p:sp>
      <p:sp>
        <p:nvSpPr>
          <p:cNvPr id="6" name="Shape 919"/>
          <p:cNvSpPr txBox="1">
            <a:spLocks/>
          </p:cNvSpPr>
          <p:nvPr/>
        </p:nvSpPr>
        <p:spPr>
          <a:xfrm>
            <a:off x="209124" y="2485456"/>
            <a:ext cx="8310622" cy="2262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Traceback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(most recent call last):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File "C:\Users\Ohad\Desktop\turtle_example.py", line 86, in &lt;module&gt;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  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('Hello world')</a:t>
            </a:r>
          </a:p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NameError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: name '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' is not defined</a:t>
            </a:r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</p:txBody>
      </p:sp>
      <p:sp>
        <p:nvSpPr>
          <p:cNvPr id="9" name="Shape 9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11926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-US" dirty="0"/>
              <a:t>Handling error messages – </a:t>
            </a:r>
            <a:r>
              <a:rPr lang="en-US" dirty="0">
                <a:solidFill>
                  <a:srgbClr val="FF0000"/>
                </a:solidFill>
              </a:rPr>
              <a:t>DON’T PANIC </a:t>
            </a:r>
          </a:p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-US" dirty="0"/>
              <a:t>Error messages are there to help you, read them calmly:</a:t>
            </a:r>
            <a:endParaRPr lang="e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7338"/>
      </p:ext>
    </p:extLst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When things go wrong…</a:t>
            </a:r>
          </a:p>
        </p:txBody>
      </p:sp>
      <p:sp>
        <p:nvSpPr>
          <p:cNvPr id="6" name="Shape 919"/>
          <p:cNvSpPr txBox="1">
            <a:spLocks/>
          </p:cNvSpPr>
          <p:nvPr/>
        </p:nvSpPr>
        <p:spPr>
          <a:xfrm>
            <a:off x="209124" y="2485456"/>
            <a:ext cx="8310622" cy="2262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Traceback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(most recent call last):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File "C:\my_code\ex0.py", line 86, in &lt;module&gt;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  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('Hello world')</a:t>
            </a:r>
          </a:p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NameError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: name '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' is not defined</a:t>
            </a:r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</p:txBody>
      </p:sp>
      <p:sp>
        <p:nvSpPr>
          <p:cNvPr id="9" name="Shape 9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11926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-US" dirty="0"/>
              <a:t>The error occurred at </a:t>
            </a:r>
            <a:r>
              <a:rPr lang="en-US" b="1" dirty="0"/>
              <a:t>this file</a:t>
            </a:r>
            <a:endParaRPr lang="en" b="1" dirty="0">
              <a:solidFill>
                <a:srgbClr val="FF0000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2619311" y="1698840"/>
            <a:ext cx="335706" cy="896063"/>
          </a:xfrm>
          <a:prstGeom prst="downArrow">
            <a:avLst/>
          </a:prstGeom>
          <a:solidFill>
            <a:srgbClr val="FF5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Left Brace 3"/>
          <p:cNvSpPr/>
          <p:nvPr/>
        </p:nvSpPr>
        <p:spPr>
          <a:xfrm rot="5400000">
            <a:off x="2540976" y="1661747"/>
            <a:ext cx="515734" cy="2737420"/>
          </a:xfrm>
          <a:prstGeom prst="leftBrace">
            <a:avLst>
              <a:gd name="adj1" fmla="val 2344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551984"/>
      </p:ext>
    </p:extLst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When things go wrong…</a:t>
            </a:r>
          </a:p>
        </p:txBody>
      </p:sp>
      <p:sp>
        <p:nvSpPr>
          <p:cNvPr id="6" name="Shape 919"/>
          <p:cNvSpPr txBox="1">
            <a:spLocks/>
          </p:cNvSpPr>
          <p:nvPr/>
        </p:nvSpPr>
        <p:spPr>
          <a:xfrm>
            <a:off x="209124" y="2485456"/>
            <a:ext cx="8310622" cy="2262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Traceback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(most recent call last):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File "C:\my_code\ex0.py", line 86, in &lt;module&gt;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  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('Hello world')</a:t>
            </a:r>
          </a:p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NameError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: name '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' is not defined</a:t>
            </a:r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</p:txBody>
      </p:sp>
      <p:sp>
        <p:nvSpPr>
          <p:cNvPr id="9" name="Shape 9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11926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-US" dirty="0"/>
              <a:t>The error occurred in </a:t>
            </a:r>
            <a:r>
              <a:rPr lang="en-US" b="1" dirty="0"/>
              <a:t>this line </a:t>
            </a:r>
            <a:r>
              <a:rPr lang="en-US" dirty="0"/>
              <a:t>of code</a:t>
            </a:r>
            <a:endParaRPr lang="en" b="1" dirty="0">
              <a:solidFill>
                <a:srgbClr val="FF0000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4588786" y="1698840"/>
            <a:ext cx="335706" cy="896063"/>
          </a:xfrm>
          <a:prstGeom prst="downArrow">
            <a:avLst/>
          </a:prstGeom>
          <a:solidFill>
            <a:srgbClr val="FF5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Left Brace 3"/>
          <p:cNvSpPr/>
          <p:nvPr/>
        </p:nvSpPr>
        <p:spPr>
          <a:xfrm rot="5400000">
            <a:off x="4602373" y="2466641"/>
            <a:ext cx="401433" cy="1189178"/>
          </a:xfrm>
          <a:prstGeom prst="leftBrace">
            <a:avLst>
              <a:gd name="adj1" fmla="val 2344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3048575"/>
      </p:ext>
    </p:extLst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When things go wrong…</a:t>
            </a:r>
          </a:p>
        </p:txBody>
      </p:sp>
      <p:sp>
        <p:nvSpPr>
          <p:cNvPr id="6" name="Shape 919"/>
          <p:cNvSpPr txBox="1">
            <a:spLocks/>
          </p:cNvSpPr>
          <p:nvPr/>
        </p:nvSpPr>
        <p:spPr>
          <a:xfrm>
            <a:off x="209124" y="2485456"/>
            <a:ext cx="8310622" cy="2262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Traceback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(most recent call last):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File "C:\my_code\ex0.py", line 86, in &lt;module&gt;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  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('Hello world')</a:t>
            </a:r>
          </a:p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NameError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: name '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' is not defined</a:t>
            </a:r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</p:txBody>
      </p:sp>
      <p:sp>
        <p:nvSpPr>
          <p:cNvPr id="9" name="Shape 9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11926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-US" dirty="0"/>
              <a:t>While trying to execute </a:t>
            </a:r>
            <a:r>
              <a:rPr lang="en-US" b="1" dirty="0"/>
              <a:t>this term</a:t>
            </a:r>
            <a:endParaRPr lang="en" b="1" dirty="0">
              <a:solidFill>
                <a:srgbClr val="FF0000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2248523" y="2362959"/>
            <a:ext cx="335706" cy="896063"/>
          </a:xfrm>
          <a:prstGeom prst="downArrow">
            <a:avLst/>
          </a:prstGeom>
          <a:solidFill>
            <a:srgbClr val="FF5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Left Brace 3"/>
          <p:cNvSpPr/>
          <p:nvPr/>
        </p:nvSpPr>
        <p:spPr>
          <a:xfrm rot="5400000">
            <a:off x="2215660" y="2155917"/>
            <a:ext cx="401433" cy="2798969"/>
          </a:xfrm>
          <a:prstGeom prst="leftBrace">
            <a:avLst>
              <a:gd name="adj1" fmla="val 2344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6090931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General - Welcome to HUJI CS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Every cs student has two e-mail accounts: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 login@</a:t>
            </a:r>
            <a:r>
              <a:rPr lang="en" b="1" dirty="0"/>
              <a:t>cs.huji.ac.il</a:t>
            </a:r>
            <a:r>
              <a:rPr lang="en" dirty="0"/>
              <a:t> (provided by cs department) 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firstname.lastname@</a:t>
            </a:r>
            <a:r>
              <a:rPr lang="en" b="1" dirty="0"/>
              <a:t>mail.huji.ac.il</a:t>
            </a:r>
            <a:r>
              <a:rPr lang="en" dirty="0"/>
              <a:t> (provided by the university) 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Your </a:t>
            </a:r>
            <a:r>
              <a:rPr lang="en" dirty="0">
                <a:solidFill>
                  <a:srgbClr val="FF0000"/>
                </a:solidFill>
              </a:rPr>
              <a:t>cs email messages are automatically forwarded to your mail.huji </a:t>
            </a:r>
            <a:r>
              <a:rPr lang="en" dirty="0"/>
              <a:t>account.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More about the cs mail: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http://wiki.cs.huji.ac.il/wiki/Mail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The university e-mail site is: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http://mail.huji.ac.il</a:t>
            </a:r>
            <a:endParaRPr lang="en" u="sng" dirty="0">
              <a:solidFill>
                <a:schemeClr val="hlink"/>
              </a:solidFill>
            </a:endParaRP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Explanation and details on HUJI mail : </a:t>
            </a:r>
            <a:r>
              <a:rPr lang="en" u="sng" dirty="0">
                <a:solidFill>
                  <a:schemeClr val="hlink"/>
                </a:solidFill>
                <a:hlinkClick r:id="rId5"/>
              </a:rPr>
              <a:t>http://ca.huji.ac.il/gmail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4081473"/>
      </p:ext>
    </p:extLst>
  </p:cSld>
  <p:clrMapOvr>
    <a:masterClrMapping/>
  </p:clrMapOvr>
  <p:transition spd="slow"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When things go wrong…</a:t>
            </a:r>
          </a:p>
        </p:txBody>
      </p:sp>
      <p:sp>
        <p:nvSpPr>
          <p:cNvPr id="6" name="Shape 919"/>
          <p:cNvSpPr txBox="1">
            <a:spLocks/>
          </p:cNvSpPr>
          <p:nvPr/>
        </p:nvSpPr>
        <p:spPr>
          <a:xfrm>
            <a:off x="209124" y="2485456"/>
            <a:ext cx="8310622" cy="2262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Traceback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(most recent call last):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File "C:\my_code\ex0.py", line 86, in &lt;module&gt;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  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('Hello world')</a:t>
            </a:r>
          </a:p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NameError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: name '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' is not defined</a:t>
            </a:r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</p:txBody>
      </p:sp>
      <p:sp>
        <p:nvSpPr>
          <p:cNvPr id="9" name="Shape 9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11926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type of error </a:t>
            </a:r>
            <a:r>
              <a:rPr lang="en-US" dirty="0"/>
              <a:t>is something related to a name (</a:t>
            </a:r>
            <a:r>
              <a:rPr lang="en-US" i="1" dirty="0" err="1">
                <a:latin typeface="Courier New"/>
                <a:ea typeface="Courier New"/>
                <a:cs typeface="Courier New"/>
                <a:sym typeface="Arial"/>
              </a:rPr>
              <a:t>Name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Error</a:t>
            </a:r>
            <a:r>
              <a:rPr lang="en-US" dirty="0"/>
              <a:t>)</a:t>
            </a:r>
            <a:endParaRPr lang="en" dirty="0">
              <a:solidFill>
                <a:srgbClr val="FF0000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1049795" y="2832572"/>
            <a:ext cx="335706" cy="896063"/>
          </a:xfrm>
          <a:prstGeom prst="downArrow">
            <a:avLst/>
          </a:prstGeom>
          <a:solidFill>
            <a:srgbClr val="FF5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Left Brace 3"/>
          <p:cNvSpPr/>
          <p:nvPr/>
        </p:nvSpPr>
        <p:spPr>
          <a:xfrm rot="5400000">
            <a:off x="1066846" y="3357484"/>
            <a:ext cx="301604" cy="1486075"/>
          </a:xfrm>
          <a:prstGeom prst="leftBrace">
            <a:avLst>
              <a:gd name="adj1" fmla="val 2344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41969390"/>
      </p:ext>
    </p:extLst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When things go wrong…</a:t>
            </a:r>
          </a:p>
        </p:txBody>
      </p:sp>
      <p:sp>
        <p:nvSpPr>
          <p:cNvPr id="6" name="Shape 919"/>
          <p:cNvSpPr txBox="1">
            <a:spLocks/>
          </p:cNvSpPr>
          <p:nvPr/>
        </p:nvSpPr>
        <p:spPr>
          <a:xfrm>
            <a:off x="209124" y="2485456"/>
            <a:ext cx="8310622" cy="2262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Traceback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(most recent call last):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File "C:\my_code\ex0.py", line 86, in &lt;module&gt;</a:t>
            </a:r>
          </a:p>
          <a:p>
            <a:pPr marL="228600"/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    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('Hello world')</a:t>
            </a:r>
          </a:p>
          <a:p>
            <a:pPr marL="228600"/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NameError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: name '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' is not defined</a:t>
            </a:r>
            <a:endParaRPr lang="en" dirty="0">
              <a:latin typeface="Courier New"/>
              <a:ea typeface="Courier New"/>
              <a:cs typeface="Courier New"/>
              <a:sym typeface="Arial"/>
            </a:endParaRPr>
          </a:p>
        </p:txBody>
      </p:sp>
      <p:sp>
        <p:nvSpPr>
          <p:cNvPr id="9" name="Shape 9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11926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-US" b="1" dirty="0"/>
              <a:t>The error is</a:t>
            </a:r>
            <a:r>
              <a:rPr lang="en-US" dirty="0"/>
              <a:t> we tried to use the </a:t>
            </a:r>
            <a:r>
              <a:rPr lang="en-US" i="1" dirty="0"/>
              <a:t>name</a:t>
            </a:r>
            <a:r>
              <a:rPr lang="en-US" dirty="0"/>
              <a:t> 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'</a:t>
            </a:r>
            <a:r>
              <a:rPr lang="en-US" dirty="0" err="1"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latin typeface="Courier New"/>
                <a:ea typeface="Courier New"/>
                <a:cs typeface="Courier New"/>
                <a:sym typeface="Arial"/>
              </a:rPr>
              <a:t>' </a:t>
            </a:r>
            <a:r>
              <a:rPr lang="en-US" dirty="0"/>
              <a:t>but it is not defined.</a:t>
            </a:r>
          </a:p>
        </p:txBody>
      </p:sp>
      <p:sp>
        <p:nvSpPr>
          <p:cNvPr id="2" name="Down Arrow 1"/>
          <p:cNvSpPr/>
          <p:nvPr/>
        </p:nvSpPr>
        <p:spPr>
          <a:xfrm>
            <a:off x="3766617" y="2946872"/>
            <a:ext cx="335706" cy="896063"/>
          </a:xfrm>
          <a:prstGeom prst="downArrow">
            <a:avLst/>
          </a:prstGeom>
          <a:solidFill>
            <a:srgbClr val="FF5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Left Brace 3"/>
          <p:cNvSpPr/>
          <p:nvPr/>
        </p:nvSpPr>
        <p:spPr>
          <a:xfrm rot="5400000">
            <a:off x="3774964" y="2117855"/>
            <a:ext cx="301604" cy="3965334"/>
          </a:xfrm>
          <a:prstGeom prst="leftBrace">
            <a:avLst>
              <a:gd name="adj1" fmla="val 23441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2864415"/>
      </p:ext>
    </p:extLst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When things go wrong…</a:t>
            </a:r>
          </a:p>
        </p:txBody>
      </p:sp>
      <p:sp>
        <p:nvSpPr>
          <p:cNvPr id="6" name="Shape 919"/>
          <p:cNvSpPr txBox="1">
            <a:spLocks/>
          </p:cNvSpPr>
          <p:nvPr/>
        </p:nvSpPr>
        <p:spPr>
          <a:xfrm>
            <a:off x="209124" y="2485456"/>
            <a:ext cx="8310622" cy="22623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marL="228600"/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Traceback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 (most recent call last):</a:t>
            </a:r>
          </a:p>
          <a:p>
            <a:pPr marL="228600"/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  File "C:\my_code\ex0.py", line 86, in &lt;module&gt;</a:t>
            </a:r>
          </a:p>
          <a:p>
            <a:pPr marL="228600"/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    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('Hello world')</a:t>
            </a:r>
          </a:p>
          <a:p>
            <a:pPr marL="228600"/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NameError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: name '</a:t>
            </a:r>
            <a:r>
              <a:rPr lang="en-US" dirty="0" err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prinx</a:t>
            </a:r>
            <a:r>
              <a:rPr lang="en-US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Arial"/>
              </a:rPr>
              <a:t>' is not defined</a:t>
            </a:r>
            <a:endParaRPr lang="en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Arial"/>
            </a:endParaRPr>
          </a:p>
        </p:txBody>
      </p:sp>
      <p:sp>
        <p:nvSpPr>
          <p:cNvPr id="9" name="Shape 9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119266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Read calmly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u="sng" dirty="0">
                <a:sym typeface="Wingdings" panose="05000000000000000000" pitchFamily="2" charset="2"/>
              </a:rPr>
              <a:t>Easy to understand and fix 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59044497"/>
      </p:ext>
    </p:extLst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What are</a:t>
            </a:r>
            <a:r>
              <a:rPr lang="en" b="1" dirty="0"/>
              <a:t> functions </a:t>
            </a:r>
            <a:r>
              <a:rPr lang="en" dirty="0"/>
              <a:t>good for?</a:t>
            </a:r>
            <a:endParaRPr lang="en" b="1" dirty="0"/>
          </a:p>
        </p:txBody>
      </p:sp>
      <p:sp>
        <p:nvSpPr>
          <p:cNvPr id="919" name="Shape 9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Functions let us </a:t>
            </a:r>
            <a:r>
              <a:rPr lang="en" b="1" dirty="0"/>
              <a:t>group together a number of commands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Breaks a long code into small pieces </a:t>
            </a:r>
            <a:r>
              <a:rPr lang="en" dirty="0"/>
              <a:t>- more readable, easier to understand.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Allow </a:t>
            </a:r>
            <a:r>
              <a:rPr lang="en" b="1" dirty="0"/>
              <a:t>code reuse</a:t>
            </a:r>
            <a:r>
              <a:rPr lang="en" dirty="0"/>
              <a:t>.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Functions should be short.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Functions should have 1 distinct role.</a:t>
            </a:r>
          </a:p>
          <a:p>
            <a:pPr marL="9715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F0000"/>
                </a:solidFill>
              </a:rPr>
              <a:t>If a function has 2 roles, split it into 2 functions.</a:t>
            </a:r>
          </a:p>
        </p:txBody>
      </p:sp>
    </p:spTree>
  </p:cSld>
  <p:clrMapOvr>
    <a:masterClrMapping/>
  </p:clrMapOvr>
  <p:transition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functions - syntax</a:t>
            </a:r>
          </a:p>
        </p:txBody>
      </p:sp>
      <p:sp>
        <p:nvSpPr>
          <p:cNvPr id="925" name="Shape 925"/>
          <p:cNvSpPr txBox="1">
            <a:spLocks noGrp="1"/>
          </p:cNvSpPr>
          <p:nvPr>
            <p:ph type="body" idx="1"/>
          </p:nvPr>
        </p:nvSpPr>
        <p:spPr>
          <a:xfrm>
            <a:off x="118276" y="1506578"/>
            <a:ext cx="7091416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We use </a:t>
            </a:r>
            <a:r>
              <a:rPr lang="en" b="1" dirty="0"/>
              <a:t>indentation</a:t>
            </a:r>
            <a:r>
              <a:rPr lang="en" dirty="0"/>
              <a:t> to tell Python what lines of code belong to a specific function. 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" dirty="0"/>
              <a:t>Indentation is composed of 4 space characters. 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Do not forget the </a:t>
            </a:r>
            <a:r>
              <a:rPr lang="en" b="1" dirty="0"/>
              <a:t>parentheses</a:t>
            </a:r>
            <a:r>
              <a:rPr lang="en" dirty="0"/>
              <a:t> after the function name.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Do not forget the </a:t>
            </a:r>
            <a:r>
              <a:rPr lang="en" b="1" dirty="0"/>
              <a:t>colon </a:t>
            </a:r>
            <a:r>
              <a:rPr lang="en" dirty="0"/>
              <a:t>at the end of the line</a:t>
            </a:r>
          </a:p>
        </p:txBody>
      </p:sp>
      <p:sp>
        <p:nvSpPr>
          <p:cNvPr id="2" name="Rectangle 1"/>
          <p:cNvSpPr/>
          <p:nvPr/>
        </p:nvSpPr>
        <p:spPr>
          <a:xfrm>
            <a:off x="5134712" y="328847"/>
            <a:ext cx="3824651" cy="9346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800" dirty="0" err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function_name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():</a:t>
            </a: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 i="1" dirty="0">
                <a:latin typeface="Courier New"/>
                <a:ea typeface="Courier New"/>
                <a:cs typeface="Courier New"/>
                <a:sym typeface="Courier New"/>
              </a:rPr>
              <a:t>your indented code here</a:t>
            </a:r>
            <a:endParaRPr lang="en-US" sz="1800" dirty="0"/>
          </a:p>
        </p:txBody>
      </p:sp>
    </p:spTree>
  </p:cSld>
  <p:clrMapOvr>
    <a:masterClrMapping/>
  </p:clrMapOvr>
  <p:transition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functions - syntax</a:t>
            </a:r>
          </a:p>
        </p:txBody>
      </p:sp>
      <p:sp>
        <p:nvSpPr>
          <p:cNvPr id="931" name="Shape 9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4364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 function_1():</a:t>
            </a:r>
          </a:p>
          <a:p>
            <a: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i="1" dirty="0">
                <a:latin typeface="Courier New"/>
                <a:ea typeface="Courier New"/>
                <a:cs typeface="Courier New"/>
                <a:sym typeface="Courier New"/>
              </a:rPr>
              <a:t>do this</a:t>
            </a:r>
          </a:p>
          <a:p>
            <a: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 dirty="0">
                <a:latin typeface="Courier New"/>
                <a:ea typeface="Courier New"/>
                <a:cs typeface="Courier New"/>
                <a:sym typeface="Courier New"/>
              </a:rPr>
              <a:t>	do that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 function_2():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i="1" dirty="0">
                <a:latin typeface="Courier New"/>
                <a:ea typeface="Courier New"/>
                <a:cs typeface="Courier New"/>
                <a:sym typeface="Courier New"/>
              </a:rPr>
              <a:t>do this</a:t>
            </a:r>
          </a:p>
          <a:p>
            <a:pPr lvl="0" rtl="0">
              <a:spcBef>
                <a:spcPts val="0"/>
              </a:spcBef>
              <a:buNone/>
            </a:pPr>
            <a:r>
              <a:rPr lang="en" i="1" dirty="0">
                <a:latin typeface="Courier New"/>
                <a:ea typeface="Courier New"/>
                <a:cs typeface="Courier New"/>
                <a:sym typeface="Courier New"/>
              </a:rPr>
              <a:t>	do that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print('Hello world')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i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32" name="Shape 932"/>
          <p:cNvSpPr txBox="1">
            <a:spLocks noGrp="1"/>
          </p:cNvSpPr>
          <p:nvPr>
            <p:ph type="body" idx="2"/>
          </p:nvPr>
        </p:nvSpPr>
        <p:spPr>
          <a:xfrm>
            <a:off x="3147421" y="1304353"/>
            <a:ext cx="5884948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did Python know that function_2 is not part of the definition of function_1?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did Python know that the print command is not part of the definition of function_2?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Because of their indentations.</a:t>
            </a:r>
          </a:p>
        </p:txBody>
      </p:sp>
    </p:spTree>
  </p:cSld>
  <p:clrMapOvr>
    <a:masterClrMapping/>
  </p:clrMapOvr>
  <p:transition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Calling functions </a:t>
            </a:r>
          </a:p>
        </p:txBody>
      </p:sp>
      <p:sp>
        <p:nvSpPr>
          <p:cNvPr id="938" name="Shape 938"/>
          <p:cNvSpPr txBox="1">
            <a:spLocks noGrp="1"/>
          </p:cNvSpPr>
          <p:nvPr>
            <p:ph type="body" idx="1"/>
          </p:nvPr>
        </p:nvSpPr>
        <p:spPr>
          <a:xfrm>
            <a:off x="311700" y="1234017"/>
            <a:ext cx="45528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 print_welcome_messa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e():</a:t>
            </a:r>
          </a:p>
          <a:p>
            <a:pPr lvl="0"/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	print('Hello world')</a:t>
            </a:r>
          </a:p>
          <a:p>
            <a:pPr lvl="0">
              <a:buSzPct val="61111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	print('Nice to meet you')</a:t>
            </a:r>
          </a:p>
          <a:p>
            <a: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print_welcome_message()</a:t>
            </a:r>
          </a:p>
          <a:p>
            <a: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Nice to meet you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39" name="Shape 939"/>
          <p:cNvSpPr txBox="1">
            <a:spLocks noGrp="1"/>
          </p:cNvSpPr>
          <p:nvPr>
            <p:ph type="body" idx="2"/>
          </p:nvPr>
        </p:nvSpPr>
        <p:spPr>
          <a:xfrm>
            <a:off x="4784725" y="1401071"/>
            <a:ext cx="4047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2000" b="1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Calling </a:t>
            </a:r>
            <a:r>
              <a:rPr lang="en" sz="20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a function means to make it run all the lines indented under it. </a:t>
            </a:r>
          </a:p>
          <a:p>
            <a:pPr marL="5715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To call a function, we write its name and parentheses.</a:t>
            </a:r>
          </a:p>
        </p:txBody>
      </p:sp>
    </p:spTree>
  </p:cSld>
  <p:clrMapOvr>
    <a:masterClrMapping/>
  </p:clrMapOvr>
  <p:transition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Calling functions </a:t>
            </a:r>
            <a:r>
              <a:rPr lang="en-US" dirty="0"/>
              <a:t>for ex1 (and the next exercises)</a:t>
            </a:r>
            <a:endParaRPr lang="en" dirty="0"/>
          </a:p>
        </p:txBody>
      </p:sp>
      <p:sp>
        <p:nvSpPr>
          <p:cNvPr id="938" name="Shape 938"/>
          <p:cNvSpPr txBox="1">
            <a:spLocks noGrp="1"/>
          </p:cNvSpPr>
          <p:nvPr>
            <p:ph type="body" idx="1"/>
          </p:nvPr>
        </p:nvSpPr>
        <p:spPr>
          <a:xfrm>
            <a:off x="4359300" y="1147224"/>
            <a:ext cx="45528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__name__ == “__main__”:	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dirty="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call_function</a:t>
            </a: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39" name="Shape 939"/>
          <p:cNvSpPr txBox="1">
            <a:spLocks noGrp="1"/>
          </p:cNvSpPr>
          <p:nvPr>
            <p:ph type="body" idx="2"/>
          </p:nvPr>
        </p:nvSpPr>
        <p:spPr>
          <a:xfrm>
            <a:off x="311700" y="1245306"/>
            <a:ext cx="4047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In ex1 (and following exercises to come) we must call the functions in the following form :</a:t>
            </a:r>
            <a:endParaRPr lang="en" sz="20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13848358"/>
      </p:ext>
    </p:extLst>
  </p:cSld>
  <p:clrMapOvr>
    <a:masterClrMapping/>
  </p:clrMapOvr>
  <p:transition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Calling functions </a:t>
            </a:r>
            <a:r>
              <a:rPr lang="en-US" dirty="0"/>
              <a:t>for ex1 - example</a:t>
            </a:r>
            <a:endParaRPr lang="en" dirty="0"/>
          </a:p>
        </p:txBody>
      </p:sp>
      <p:sp>
        <p:nvSpPr>
          <p:cNvPr id="938" name="Shape 938"/>
          <p:cNvSpPr txBox="1">
            <a:spLocks noGrp="1"/>
          </p:cNvSpPr>
          <p:nvPr>
            <p:ph type="body" idx="1"/>
          </p:nvPr>
        </p:nvSpPr>
        <p:spPr>
          <a:xfrm>
            <a:off x="4359300" y="1147224"/>
            <a:ext cx="45528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 print_welcome_messa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e():</a:t>
            </a:r>
          </a:p>
          <a:p>
            <a:pPr lvl="0"/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	print('Hello world')</a:t>
            </a:r>
          </a:p>
          <a:p>
            <a:pPr lvl="0">
              <a:buSzPct val="61111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	print('Nice to meet you')</a:t>
            </a:r>
            <a:endParaRPr lang="en-US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__name__ == “__main__”:	</a:t>
            </a:r>
          </a:p>
          <a:p>
            <a:pPr lvl="0"/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 print_welcome_messa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US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</a:p>
          <a:p>
            <a:r>
              <a:rPr lang="en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</a:p>
          <a:p>
            <a:pPr lvl="0">
              <a:buSzPct val="61111"/>
            </a:pPr>
            <a:r>
              <a:rPr lang="en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Nice to meet you</a:t>
            </a:r>
          </a:p>
          <a:p>
            <a:pPr lvl="0"/>
            <a:endParaRPr lang="en-US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endParaRPr lang="en-US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US" dirty="0">
              <a:solidFill>
                <a:schemeClr val="tx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39" name="Shape 939"/>
          <p:cNvSpPr txBox="1">
            <a:spLocks noGrp="1"/>
          </p:cNvSpPr>
          <p:nvPr>
            <p:ph type="body" idx="2"/>
          </p:nvPr>
        </p:nvSpPr>
        <p:spPr>
          <a:xfrm>
            <a:off x="311700" y="1245306"/>
            <a:ext cx="4047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</a:rPr>
              <a:t>In ex1 (and following exercises to come) we must call the functions in the following form :</a:t>
            </a:r>
          </a:p>
          <a:p>
            <a:pPr marL="228600" marR="0"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endParaRPr lang="en" sz="2000" dirty="0">
              <a:solidFill>
                <a:schemeClr val="dk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80598127"/>
      </p:ext>
    </p:extLst>
  </p:cSld>
  <p:clrMapOvr>
    <a:masterClrMapping/>
  </p:clrMapOvr>
  <p:transition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functions - Example</a:t>
            </a:r>
          </a:p>
        </p:txBody>
      </p:sp>
      <p:pic>
        <p:nvPicPr>
          <p:cNvPr id="945" name="Shape 9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0349"/>
            <a:ext cx="3844199" cy="373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6" name="Shape 946"/>
          <p:cNvCxnSpPr>
            <a:stCxn id="947" idx="1"/>
          </p:cNvCxnSpPr>
          <p:nvPr/>
        </p:nvCxnSpPr>
        <p:spPr>
          <a:xfrm rot="10800000">
            <a:off x="2129700" y="2456849"/>
            <a:ext cx="2105400" cy="1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7" name="Shape 947"/>
          <p:cNvSpPr txBox="1"/>
          <p:nvPr/>
        </p:nvSpPr>
        <p:spPr>
          <a:xfrm>
            <a:off x="4235100" y="2058000"/>
            <a:ext cx="2157899" cy="831299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 definition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0BBF72D-0628-4811-A998-361D4E016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99" y="4018630"/>
            <a:ext cx="2235054" cy="57065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General - Welcome to HUJI CS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Connecting from outside : 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7777"/>
              <a:buFont typeface="Arial" panose="020B0604020202020204" pitchFamily="34" charset="0"/>
              <a:buChar char="•"/>
            </a:pPr>
            <a:r>
              <a:rPr lang="en" dirty="0"/>
              <a:t>OTP – One-Time Password: is a safe dynamic password. One needs OTP to access the CSE network from outside.</a:t>
            </a:r>
          </a:p>
          <a:p>
            <a:pPr marL="971550" marR="0" lvl="1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All details about connecting to the CSE network from outside can be found at: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http://wiki.cs.huji.ac.il/wiki/Connecting_from_outside</a:t>
            </a:r>
          </a:p>
          <a:p>
            <a:pPr marL="5143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" dirty="0"/>
              <a:t>Introduction to CS computing system (Login, space quotas, backups, file system, Linux):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http://wiki.cs.huji.ac.il/wikis/MediaWiki/cs/images/cs/images/c/c9/Intro2CSE.pdf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326427"/>
      </p:ext>
    </p:extLst>
  </p:cSld>
  <p:clrMapOvr>
    <a:masterClrMapping/>
  </p:clrMapOvr>
  <p:transition spd="slow"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functions - Example</a:t>
            </a:r>
          </a:p>
        </p:txBody>
      </p:sp>
      <p:pic>
        <p:nvPicPr>
          <p:cNvPr id="953" name="Shape 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0349"/>
            <a:ext cx="3844199" cy="3730699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Shape 954"/>
          <p:cNvSpPr/>
          <p:nvPr/>
        </p:nvSpPr>
        <p:spPr>
          <a:xfrm>
            <a:off x="2184675" y="2527450"/>
            <a:ext cx="103499" cy="1453499"/>
          </a:xfrm>
          <a:prstGeom prst="rightBracket">
            <a:avLst>
              <a:gd name="adj" fmla="val 833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955" name="Shape 955"/>
          <p:cNvCxnSpPr>
            <a:stCxn id="956" idx="1"/>
          </p:cNvCxnSpPr>
          <p:nvPr/>
        </p:nvCxnSpPr>
        <p:spPr>
          <a:xfrm flipH="1">
            <a:off x="2404325" y="3274975"/>
            <a:ext cx="2386500" cy="132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6" name="Shape 956"/>
          <p:cNvSpPr txBox="1"/>
          <p:nvPr/>
        </p:nvSpPr>
        <p:spPr>
          <a:xfrm>
            <a:off x="4790825" y="2672875"/>
            <a:ext cx="3190500" cy="1204199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Function content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(note the indentation)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439E3C7-01CC-47FA-A050-03A67A572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99" y="4018630"/>
            <a:ext cx="2235054" cy="57065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Shape 9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154" y="400712"/>
            <a:ext cx="2818845" cy="46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Shape 96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Python functions calling functions</a:t>
            </a:r>
          </a:p>
        </p:txBody>
      </p:sp>
      <p:sp>
        <p:nvSpPr>
          <p:cNvPr id="963" name="Shape 963"/>
          <p:cNvSpPr/>
          <p:nvPr/>
        </p:nvSpPr>
        <p:spPr>
          <a:xfrm>
            <a:off x="6353974" y="1294075"/>
            <a:ext cx="346375" cy="1517450"/>
          </a:xfrm>
          <a:custGeom>
            <a:avLst/>
            <a:gdLst/>
            <a:ahLst/>
            <a:cxnLst/>
            <a:rect l="0" t="0" r="0" b="0"/>
            <a:pathLst>
              <a:path w="13855" h="60698" extrusionOk="0">
                <a:moveTo>
                  <a:pt x="13855" y="60698"/>
                </a:moveTo>
                <a:cubicBezTo>
                  <a:pt x="11665" y="58158"/>
                  <a:pt x="2644" y="52421"/>
                  <a:pt x="717" y="45458"/>
                </a:cubicBezTo>
                <a:cubicBezTo>
                  <a:pt x="-1210" y="38494"/>
                  <a:pt x="1242" y="26495"/>
                  <a:pt x="2293" y="18919"/>
                </a:cubicBezTo>
                <a:cubicBezTo>
                  <a:pt x="3344" y="11342"/>
                  <a:pt x="6234" y="3153"/>
                  <a:pt x="7023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964" name="Shape 964"/>
          <p:cNvSpPr/>
          <p:nvPr/>
        </p:nvSpPr>
        <p:spPr>
          <a:xfrm>
            <a:off x="6255991" y="1333500"/>
            <a:ext cx="498700" cy="1970025"/>
          </a:xfrm>
          <a:custGeom>
            <a:avLst/>
            <a:gdLst/>
            <a:ahLst/>
            <a:cxnLst/>
            <a:rect l="0" t="0" r="0" b="0"/>
            <a:pathLst>
              <a:path w="19948" h="78801" extrusionOk="0">
                <a:moveTo>
                  <a:pt x="19948" y="78801"/>
                </a:moveTo>
                <a:cubicBezTo>
                  <a:pt x="17965" y="76440"/>
                  <a:pt x="11371" y="71593"/>
                  <a:pt x="8052" y="64639"/>
                </a:cubicBezTo>
                <a:cubicBezTo>
                  <a:pt x="4732" y="57684"/>
                  <a:pt x="-450" y="47848"/>
                  <a:pt x="31" y="37075"/>
                </a:cubicBezTo>
                <a:cubicBezTo>
                  <a:pt x="512" y="26301"/>
                  <a:pt x="9123" y="6179"/>
                  <a:pt x="1094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965" name="Shape 965"/>
          <p:cNvSpPr/>
          <p:nvPr/>
        </p:nvSpPr>
        <p:spPr>
          <a:xfrm>
            <a:off x="6253930" y="1307225"/>
            <a:ext cx="492375" cy="1760475"/>
          </a:xfrm>
          <a:custGeom>
            <a:avLst/>
            <a:gdLst/>
            <a:ahLst/>
            <a:cxnLst/>
            <a:rect l="0" t="0" r="0" b="0"/>
            <a:pathLst>
              <a:path w="19695" h="70419" extrusionOk="0">
                <a:moveTo>
                  <a:pt x="19695" y="70419"/>
                </a:moveTo>
                <a:cubicBezTo>
                  <a:pt x="16550" y="66311"/>
                  <a:pt x="3412" y="54181"/>
                  <a:pt x="829" y="45773"/>
                </a:cubicBezTo>
                <a:cubicBezTo>
                  <a:pt x="-1754" y="37364"/>
                  <a:pt x="2362" y="27598"/>
                  <a:pt x="4193" y="19970"/>
                </a:cubicBezTo>
                <a:cubicBezTo>
                  <a:pt x="6023" y="12341"/>
                  <a:pt x="10543" y="3328"/>
                  <a:pt x="11813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stealth" w="lg" len="lg"/>
          </a:ln>
        </p:spPr>
      </p:sp>
      <p:pic>
        <p:nvPicPr>
          <p:cNvPr id="966" name="Shape 9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020" y="1843850"/>
            <a:ext cx="3131550" cy="27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2DA53364-FBEA-440C-B98A-47DA270FF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749" y="4522750"/>
            <a:ext cx="1686953" cy="4400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Python functions calling functions calling functions</a:t>
            </a:r>
          </a:p>
        </p:txBody>
      </p:sp>
      <p:pic>
        <p:nvPicPr>
          <p:cNvPr id="972" name="Shape 972"/>
          <p:cNvPicPr preferRelativeResize="0"/>
          <p:nvPr/>
        </p:nvPicPr>
        <p:blipFill rotWithShape="1">
          <a:blip r:embed="rId3">
            <a:alphaModFix/>
          </a:blip>
          <a:srcRect l="34070" t="30747" r="2566" b="28228"/>
          <a:stretch/>
        </p:blipFill>
        <p:spPr>
          <a:xfrm>
            <a:off x="102574" y="2667000"/>
            <a:ext cx="2820626" cy="1577174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Shape 973"/>
          <p:cNvSpPr txBox="1"/>
          <p:nvPr/>
        </p:nvSpPr>
        <p:spPr>
          <a:xfrm>
            <a:off x="3002025" y="1185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50" b="1" dirty="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draw_rectangle():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turtle.forward(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90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turtle.forward(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90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turtle.forward(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90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turtle.forward(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100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90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4920150" y="1147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50" b="1" dirty="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multi_square():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draw_rectangle()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turtle.right(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45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6847475" y="1185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50" b="1" dirty="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many_multi_square():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multi_square()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turtle.up()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turtle.forward(</a:t>
            </a:r>
            <a:r>
              <a:rPr lang="en" sz="1350" dirty="0">
                <a:solidFill>
                  <a:srgbClr val="0000FF"/>
                </a:solidFill>
                <a:highlight>
                  <a:srgbClr val="FFFFFF"/>
                </a:highlight>
              </a:rPr>
              <a:t>300</a:t>
            </a: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turtle.down()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50" dirty="0">
                <a:solidFill>
                  <a:schemeClr val="dk1"/>
                </a:solidFill>
                <a:highlight>
                  <a:srgbClr val="FFFFFF"/>
                </a:highlight>
              </a:rPr>
              <a:t>   multi_square()</a:t>
            </a:r>
          </a:p>
          <a:p>
            <a:pPr lvl="0" rtl="0">
              <a:spcBef>
                <a:spcPts val="0"/>
              </a:spcBef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endParaRPr sz="13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50" b="1" dirty="0">
                <a:solidFill>
                  <a:schemeClr val="dk1"/>
                </a:solidFill>
                <a:highlight>
                  <a:srgbClr val="C9DAF8"/>
                </a:highlight>
              </a:rPr>
              <a:t>many_multi_square()</a:t>
            </a:r>
          </a:p>
        </p:txBody>
      </p:sp>
      <p:cxnSp>
        <p:nvCxnSpPr>
          <p:cNvPr id="976" name="Shape 976"/>
          <p:cNvCxnSpPr>
            <a:endCxn id="977" idx="3"/>
          </p:cNvCxnSpPr>
          <p:nvPr/>
        </p:nvCxnSpPr>
        <p:spPr>
          <a:xfrm rot="10800000">
            <a:off x="4775675" y="1382775"/>
            <a:ext cx="262800" cy="16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7" name="Shape 977"/>
          <p:cNvSpPr/>
          <p:nvPr/>
        </p:nvSpPr>
        <p:spPr>
          <a:xfrm>
            <a:off x="2988875" y="1254675"/>
            <a:ext cx="1786800" cy="2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978" name="Shape 978"/>
          <p:cNvCxnSpPr>
            <a:endCxn id="977" idx="3"/>
          </p:cNvCxnSpPr>
          <p:nvPr/>
        </p:nvCxnSpPr>
        <p:spPr>
          <a:xfrm rot="10800000">
            <a:off x="4775675" y="1382775"/>
            <a:ext cx="374400" cy="56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9" name="Shape 979"/>
          <p:cNvCxnSpPr>
            <a:endCxn id="977" idx="3"/>
          </p:cNvCxnSpPr>
          <p:nvPr/>
        </p:nvCxnSpPr>
        <p:spPr>
          <a:xfrm rot="10800000">
            <a:off x="4775675" y="1382775"/>
            <a:ext cx="361200" cy="96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0" name="Shape 980"/>
          <p:cNvCxnSpPr>
            <a:endCxn id="977" idx="3"/>
          </p:cNvCxnSpPr>
          <p:nvPr/>
        </p:nvCxnSpPr>
        <p:spPr>
          <a:xfrm rot="10800000">
            <a:off x="4775675" y="1382775"/>
            <a:ext cx="367800" cy="140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1" name="Shape 981"/>
          <p:cNvCxnSpPr>
            <a:endCxn id="977" idx="3"/>
          </p:cNvCxnSpPr>
          <p:nvPr/>
        </p:nvCxnSpPr>
        <p:spPr>
          <a:xfrm rot="10800000">
            <a:off x="4775675" y="1382775"/>
            <a:ext cx="361200" cy="187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82" name="Shape 982"/>
          <p:cNvSpPr/>
          <p:nvPr/>
        </p:nvSpPr>
        <p:spPr>
          <a:xfrm>
            <a:off x="4967450" y="1185050"/>
            <a:ext cx="1548900" cy="2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83" name="Shape 983"/>
          <p:cNvCxnSpPr>
            <a:endCxn id="982" idx="3"/>
          </p:cNvCxnSpPr>
          <p:nvPr/>
        </p:nvCxnSpPr>
        <p:spPr>
          <a:xfrm rot="10800000">
            <a:off x="6516350" y="1313149"/>
            <a:ext cx="527100" cy="29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84" name="Shape 984"/>
          <p:cNvCxnSpPr>
            <a:endCxn id="982" idx="3"/>
          </p:cNvCxnSpPr>
          <p:nvPr/>
        </p:nvCxnSpPr>
        <p:spPr>
          <a:xfrm rot="10800000">
            <a:off x="6516350" y="1313150"/>
            <a:ext cx="525600" cy="109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166957"/>
            <a:ext cx="9142435" cy="32221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/>
          <p:cNvSpPr/>
          <p:nvPr/>
        </p:nvSpPr>
        <p:spPr>
          <a:xfrm>
            <a:off x="2519571" y="1247888"/>
            <a:ext cx="3257206" cy="306835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74310" y="1248669"/>
            <a:ext cx="2447186" cy="30683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functions go wrong </a:t>
            </a:r>
            <a:r>
              <a:rPr lang="en-US" sz="2400" dirty="0"/>
              <a:t>(error message examples)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10" y="1225225"/>
            <a:ext cx="3284354" cy="3354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Invalid syntax </a:t>
            </a:r>
          </a:p>
          <a:p>
            <a:r>
              <a:rPr lang="en-US" sz="1400" dirty="0"/>
              <a:t>(missing colon)</a:t>
            </a:r>
          </a:p>
          <a:p>
            <a:r>
              <a:rPr lang="en-US" dirty="0">
                <a:latin typeface="Courier New"/>
                <a:ea typeface="Courier New"/>
                <a:cs typeface="Courier New"/>
              </a:rPr>
              <a:t>def </a:t>
            </a:r>
            <a:r>
              <a:rPr lang="en-US" dirty="0" err="1">
                <a:latin typeface="Courier New"/>
                <a:ea typeface="Courier New"/>
                <a:cs typeface="Courier New"/>
              </a:rPr>
              <a:t>print_hi</a:t>
            </a:r>
            <a:r>
              <a:rPr lang="en-US" dirty="0">
                <a:latin typeface="Courier New"/>
                <a:ea typeface="Courier New"/>
                <a:cs typeface="Courier New"/>
              </a:rPr>
              <a:t>()</a:t>
            </a:r>
          </a:p>
          <a:p>
            <a:r>
              <a:rPr lang="en-US" dirty="0">
                <a:latin typeface="Courier New"/>
                <a:ea typeface="Courier New"/>
                <a:cs typeface="Courier New"/>
              </a:rPr>
              <a:t>   print('hi')</a:t>
            </a:r>
          </a:p>
          <a:p>
            <a:endParaRPr lang="en-US" dirty="0">
              <a:latin typeface="Courier New"/>
              <a:ea typeface="Courier New"/>
              <a:cs typeface="Courier New"/>
            </a:endParaRPr>
          </a:p>
          <a:p>
            <a:r>
              <a:rPr lang="en-US" dirty="0" err="1">
                <a:latin typeface="Courier New"/>
                <a:ea typeface="Courier New"/>
                <a:cs typeface="Courier New"/>
              </a:rPr>
              <a:t>print_hi</a:t>
            </a:r>
            <a:r>
              <a:rPr lang="en-US" dirty="0">
                <a:latin typeface="Courier New"/>
                <a:ea typeface="Courier New"/>
                <a:cs typeface="Courier New"/>
              </a:rPr>
              <a:t>()</a:t>
            </a:r>
            <a:endParaRPr lang="he-IL" dirty="0">
              <a:latin typeface="Courier New"/>
              <a:ea typeface="Courier New"/>
              <a:cs typeface="Courier New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78549" y="1249254"/>
            <a:ext cx="3257206" cy="3068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891882" y="1248669"/>
            <a:ext cx="3284354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No print</a:t>
            </a:r>
          </a:p>
          <a:p>
            <a:r>
              <a:rPr lang="en-US" sz="1400" dirty="0"/>
              <a:t>(calling </a:t>
            </a:r>
            <a:r>
              <a:rPr lang="en-US" sz="1400" dirty="0" err="1"/>
              <a:t>print_hi</a:t>
            </a:r>
            <a:r>
              <a:rPr lang="en-US" sz="1400" dirty="0"/>
              <a:t> without </a:t>
            </a:r>
            <a:r>
              <a:rPr lang="en-US" sz="1400" dirty="0" err="1"/>
              <a:t>paranthesis</a:t>
            </a:r>
            <a:r>
              <a:rPr lang="en-US" sz="1400" dirty="0"/>
              <a:t>)</a:t>
            </a:r>
          </a:p>
          <a:p>
            <a:r>
              <a:rPr lang="en-US" dirty="0">
                <a:latin typeface="Courier New"/>
                <a:ea typeface="Courier New"/>
                <a:cs typeface="Courier New"/>
              </a:rPr>
              <a:t>def </a:t>
            </a:r>
            <a:r>
              <a:rPr lang="en-US" dirty="0" err="1">
                <a:latin typeface="Courier New"/>
                <a:ea typeface="Courier New"/>
                <a:cs typeface="Courier New"/>
              </a:rPr>
              <a:t>print_hi</a:t>
            </a:r>
            <a:r>
              <a:rPr lang="en-US" dirty="0">
                <a:latin typeface="Courier New"/>
                <a:ea typeface="Courier New"/>
                <a:cs typeface="Courier New"/>
              </a:rPr>
              <a:t>():</a:t>
            </a:r>
          </a:p>
          <a:p>
            <a:r>
              <a:rPr lang="en-US" dirty="0">
                <a:latin typeface="Courier New"/>
                <a:ea typeface="Courier New"/>
                <a:cs typeface="Courier New"/>
              </a:rPr>
              <a:t>	print('hi')</a:t>
            </a:r>
          </a:p>
          <a:p>
            <a:endParaRPr lang="en-US" dirty="0">
              <a:latin typeface="Courier New"/>
              <a:ea typeface="Courier New"/>
              <a:cs typeface="Courier New"/>
            </a:endParaRPr>
          </a:p>
          <a:p>
            <a:r>
              <a:rPr lang="en-US" dirty="0" err="1">
                <a:latin typeface="Courier New"/>
                <a:ea typeface="Courier New"/>
                <a:cs typeface="Courier New"/>
              </a:rPr>
              <a:t>print_hi</a:t>
            </a:r>
            <a:endParaRPr lang="he-IL" dirty="0">
              <a:latin typeface="Courier New"/>
              <a:ea typeface="Courier New"/>
              <a:cs typeface="Courier New"/>
            </a:endParaRPr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2521496" y="1228155"/>
            <a:ext cx="3284354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Expected an indented block</a:t>
            </a:r>
          </a:p>
          <a:p>
            <a:pPr algn="ctr"/>
            <a:r>
              <a:rPr lang="en-US" sz="1400" dirty="0"/>
              <a:t>(no indentation)</a:t>
            </a:r>
          </a:p>
          <a:p>
            <a:r>
              <a:rPr lang="en-US" dirty="0">
                <a:latin typeface="Courier New"/>
                <a:ea typeface="Courier New"/>
                <a:cs typeface="Courier New"/>
              </a:rPr>
              <a:t>def </a:t>
            </a:r>
            <a:r>
              <a:rPr lang="en-US" dirty="0" err="1">
                <a:latin typeface="Courier New"/>
                <a:ea typeface="Courier New"/>
                <a:cs typeface="Courier New"/>
              </a:rPr>
              <a:t>print_hi</a:t>
            </a:r>
            <a:r>
              <a:rPr lang="en-US" dirty="0">
                <a:latin typeface="Courier New"/>
                <a:ea typeface="Courier New"/>
                <a:cs typeface="Courier New"/>
              </a:rPr>
              <a:t>():</a:t>
            </a:r>
          </a:p>
          <a:p>
            <a:r>
              <a:rPr lang="en-US" dirty="0">
                <a:latin typeface="Courier New"/>
                <a:ea typeface="Courier New"/>
                <a:cs typeface="Courier New"/>
              </a:rPr>
              <a:t>print('hi')</a:t>
            </a:r>
          </a:p>
          <a:p>
            <a:endParaRPr lang="en-US" dirty="0">
              <a:latin typeface="Courier New"/>
              <a:ea typeface="Courier New"/>
              <a:cs typeface="Courier New"/>
            </a:endParaRPr>
          </a:p>
          <a:p>
            <a:r>
              <a:rPr lang="en-US" dirty="0" err="1">
                <a:latin typeface="Courier New"/>
                <a:ea typeface="Courier New"/>
                <a:cs typeface="Courier New"/>
              </a:rPr>
              <a:t>print_hi</a:t>
            </a:r>
            <a:r>
              <a:rPr lang="en-US" dirty="0">
                <a:latin typeface="Courier New"/>
                <a:ea typeface="Courier New"/>
                <a:cs typeface="Courier New"/>
              </a:rPr>
              <a:t>()</a:t>
            </a:r>
            <a:endParaRPr lang="he-IL" dirty="0">
              <a:latin typeface="Courier New"/>
              <a:ea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0600192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Turtle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write some numbers using turtle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16" y="1635369"/>
            <a:ext cx="3459331" cy="318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342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Turtle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the number 1.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16" y="1635369"/>
            <a:ext cx="3459331" cy="31857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1015" y="2027913"/>
            <a:ext cx="28311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he-IL" sz="1800" dirty="0" err="1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</a:rPr>
              <a:t>turtle.right</a:t>
            </a:r>
            <a:r>
              <a:rPr lang="he-IL" sz="18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</a:rPr>
              <a:t>(45-)</a:t>
            </a:r>
          </a:p>
          <a:p>
            <a:pPr algn="l"/>
            <a:r>
              <a:rPr lang="he-IL" sz="1800" dirty="0" err="1">
                <a:solidFill>
                  <a:srgbClr val="7030A0"/>
                </a:solidFill>
                <a:latin typeface="Courier New"/>
                <a:ea typeface="Courier New"/>
                <a:cs typeface="Courier New"/>
              </a:rPr>
              <a:t>turtle.forward</a:t>
            </a:r>
            <a:r>
              <a:rPr lang="he-IL" sz="1800" dirty="0">
                <a:solidFill>
                  <a:srgbClr val="7030A0"/>
                </a:solidFill>
                <a:latin typeface="Courier New"/>
                <a:ea typeface="Courier New"/>
                <a:cs typeface="Courier New"/>
              </a:rPr>
              <a:t>(50)</a:t>
            </a:r>
          </a:p>
          <a:p>
            <a:pPr algn="l"/>
            <a:r>
              <a:rPr lang="he-IL" sz="18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</a:rPr>
              <a:t>turtle.right</a:t>
            </a:r>
            <a:r>
              <a:rPr lang="he-IL" sz="1800" dirty="0">
                <a:solidFill>
                  <a:srgbClr val="FFC000"/>
                </a:solidFill>
                <a:latin typeface="Courier New"/>
                <a:ea typeface="Courier New"/>
                <a:cs typeface="Courier New"/>
              </a:rPr>
              <a:t>(135)</a:t>
            </a:r>
          </a:p>
          <a:p>
            <a:pPr algn="l"/>
            <a:r>
              <a:rPr lang="he-IL" sz="1800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</a:rPr>
              <a:t>turtle.forward</a:t>
            </a:r>
            <a:r>
              <a:rPr lang="he-IL" sz="18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</a:rPr>
              <a:t>(200)</a:t>
            </a:r>
          </a:p>
        </p:txBody>
      </p:sp>
      <p:sp>
        <p:nvSpPr>
          <p:cNvPr id="8" name="Down Arrow 7"/>
          <p:cNvSpPr/>
          <p:nvPr/>
        </p:nvSpPr>
        <p:spPr>
          <a:xfrm rot="14015177">
            <a:off x="2932936" y="1112784"/>
            <a:ext cx="650631" cy="94956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Right Arrow 8"/>
          <p:cNvSpPr/>
          <p:nvPr/>
        </p:nvSpPr>
        <p:spPr>
          <a:xfrm>
            <a:off x="3042138" y="2128918"/>
            <a:ext cx="978408" cy="484632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Start</a:t>
            </a:r>
            <a:endParaRPr lang="he-IL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736732" y="678821"/>
            <a:ext cx="905607" cy="59728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 rot="14015177">
            <a:off x="4721999" y="-102369"/>
            <a:ext cx="650631" cy="94956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Down Arrow 17"/>
          <p:cNvSpPr/>
          <p:nvPr/>
        </p:nvSpPr>
        <p:spPr>
          <a:xfrm>
            <a:off x="4528327" y="878279"/>
            <a:ext cx="650631" cy="94956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841615" y="939638"/>
            <a:ext cx="23008" cy="235747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077806" y="650631"/>
            <a:ext cx="219366" cy="543281"/>
          </a:xfrm>
          <a:custGeom>
            <a:avLst/>
            <a:gdLst>
              <a:gd name="connsiteX0" fmla="*/ 136032 w 219366"/>
              <a:gd name="connsiteY0" fmla="*/ 0 h 543281"/>
              <a:gd name="connsiteX1" fmla="*/ 215163 w 219366"/>
              <a:gd name="connsiteY1" fmla="*/ 263769 h 543281"/>
              <a:gd name="connsiteX2" fmla="*/ 21732 w 219366"/>
              <a:gd name="connsiteY2" fmla="*/ 518746 h 543281"/>
              <a:gd name="connsiteX3" fmla="*/ 12940 w 219366"/>
              <a:gd name="connsiteY3" fmla="*/ 518746 h 54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366" h="543281">
                <a:moveTo>
                  <a:pt x="136032" y="0"/>
                </a:moveTo>
                <a:cubicBezTo>
                  <a:pt x="185122" y="88655"/>
                  <a:pt x="234213" y="177311"/>
                  <a:pt x="215163" y="263769"/>
                </a:cubicBezTo>
                <a:cubicBezTo>
                  <a:pt x="196113" y="350227"/>
                  <a:pt x="21732" y="518746"/>
                  <a:pt x="21732" y="518746"/>
                </a:cubicBezTo>
                <a:cubicBezTo>
                  <a:pt x="-11972" y="561242"/>
                  <a:pt x="484" y="539994"/>
                  <a:pt x="12940" y="518746"/>
                </a:cubicBezTo>
              </a:path>
            </a:pathLst>
          </a:cu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Freeform 26"/>
          <p:cNvSpPr/>
          <p:nvPr/>
        </p:nvSpPr>
        <p:spPr>
          <a:xfrm flipV="1">
            <a:off x="3313212" y="1814500"/>
            <a:ext cx="179320" cy="410150"/>
          </a:xfrm>
          <a:custGeom>
            <a:avLst/>
            <a:gdLst>
              <a:gd name="connsiteX0" fmla="*/ 136032 w 219366"/>
              <a:gd name="connsiteY0" fmla="*/ 0 h 543281"/>
              <a:gd name="connsiteX1" fmla="*/ 215163 w 219366"/>
              <a:gd name="connsiteY1" fmla="*/ 263769 h 543281"/>
              <a:gd name="connsiteX2" fmla="*/ 21732 w 219366"/>
              <a:gd name="connsiteY2" fmla="*/ 518746 h 543281"/>
              <a:gd name="connsiteX3" fmla="*/ 12940 w 219366"/>
              <a:gd name="connsiteY3" fmla="*/ 518746 h 54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366" h="543281">
                <a:moveTo>
                  <a:pt x="136032" y="0"/>
                </a:moveTo>
                <a:cubicBezTo>
                  <a:pt x="185122" y="88655"/>
                  <a:pt x="234213" y="177311"/>
                  <a:pt x="215163" y="263769"/>
                </a:cubicBezTo>
                <a:cubicBezTo>
                  <a:pt x="196113" y="350227"/>
                  <a:pt x="21732" y="518746"/>
                  <a:pt x="21732" y="518746"/>
                </a:cubicBezTo>
                <a:cubicBezTo>
                  <a:pt x="-11972" y="561242"/>
                  <a:pt x="484" y="539994"/>
                  <a:pt x="12940" y="518746"/>
                </a:cubicBezTo>
              </a:path>
            </a:pathLst>
          </a:cu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39997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Turtle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the number 1.</a:t>
            </a:r>
          </a:p>
          <a:p>
            <a:endParaRPr lang="en-US" dirty="0"/>
          </a:p>
          <a:p>
            <a:r>
              <a:rPr lang="en-US" dirty="0"/>
              <a:t>Let’s put it in a function!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16" y="1635369"/>
            <a:ext cx="3459331" cy="31857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1015" y="2986274"/>
            <a:ext cx="40620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00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</a:rPr>
              <a:t>def</a:t>
            </a:r>
            <a:r>
              <a:rPr lang="en-US" sz="18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</a:rPr>
              <a:t> print_1():</a:t>
            </a:r>
          </a:p>
          <a:p>
            <a:pPr lvl="2"/>
            <a:r>
              <a:rPr lang="he-IL" sz="18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</a:rPr>
              <a:t>	</a:t>
            </a:r>
            <a:r>
              <a:rPr lang="he-IL" sz="1800" dirty="0" err="1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</a:rPr>
              <a:t>turtle.right</a:t>
            </a:r>
            <a:r>
              <a:rPr lang="he-IL" sz="18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ourier New"/>
                <a:cs typeface="Courier New"/>
              </a:rPr>
              <a:t>(45-)</a:t>
            </a:r>
          </a:p>
          <a:p>
            <a:pPr lvl="2"/>
            <a:r>
              <a:rPr lang="en-US" sz="1800" dirty="0">
                <a:solidFill>
                  <a:srgbClr val="7030A0"/>
                </a:solidFill>
                <a:latin typeface="Courier New"/>
                <a:ea typeface="Courier New"/>
                <a:cs typeface="Courier New"/>
              </a:rPr>
              <a:t>	</a:t>
            </a:r>
            <a:r>
              <a:rPr lang="he-IL" sz="1800" dirty="0" err="1">
                <a:solidFill>
                  <a:srgbClr val="7030A0"/>
                </a:solidFill>
                <a:latin typeface="Courier New"/>
                <a:ea typeface="Courier New"/>
                <a:cs typeface="Courier New"/>
              </a:rPr>
              <a:t>turtle.forward</a:t>
            </a:r>
            <a:r>
              <a:rPr lang="he-IL" sz="1800" dirty="0">
                <a:solidFill>
                  <a:srgbClr val="7030A0"/>
                </a:solidFill>
                <a:latin typeface="Courier New"/>
                <a:ea typeface="Courier New"/>
                <a:cs typeface="Courier New"/>
              </a:rPr>
              <a:t>(50)</a:t>
            </a:r>
          </a:p>
          <a:p>
            <a:pPr lvl="2"/>
            <a:r>
              <a:rPr lang="en-US" sz="1800" dirty="0">
                <a:solidFill>
                  <a:srgbClr val="FFC000"/>
                </a:solidFill>
                <a:latin typeface="Courier New"/>
                <a:ea typeface="Courier New"/>
                <a:cs typeface="Courier New"/>
              </a:rPr>
              <a:t>	</a:t>
            </a:r>
            <a:r>
              <a:rPr lang="he-IL" sz="18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</a:rPr>
              <a:t>turtle.right</a:t>
            </a:r>
            <a:r>
              <a:rPr lang="he-IL" sz="1800" dirty="0">
                <a:solidFill>
                  <a:srgbClr val="FFC000"/>
                </a:solidFill>
                <a:latin typeface="Courier New"/>
                <a:ea typeface="Courier New"/>
                <a:cs typeface="Courier New"/>
              </a:rPr>
              <a:t>(135)</a:t>
            </a:r>
          </a:p>
          <a:p>
            <a:pPr lvl="2"/>
            <a:r>
              <a:rPr lang="en-US" sz="18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</a:rPr>
              <a:t>	</a:t>
            </a:r>
            <a:r>
              <a:rPr lang="he-IL" sz="1800" dirty="0" err="1">
                <a:solidFill>
                  <a:schemeClr val="accent1"/>
                </a:solidFill>
                <a:latin typeface="Courier New"/>
                <a:ea typeface="Courier New"/>
                <a:cs typeface="Courier New"/>
              </a:rPr>
              <a:t>turtle.forward</a:t>
            </a:r>
            <a:r>
              <a:rPr lang="he-IL" sz="18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</a:rPr>
              <a:t>(200)</a:t>
            </a:r>
          </a:p>
        </p:txBody>
      </p:sp>
      <p:sp>
        <p:nvSpPr>
          <p:cNvPr id="8" name="Down Arrow 7"/>
          <p:cNvSpPr/>
          <p:nvPr/>
        </p:nvSpPr>
        <p:spPr>
          <a:xfrm rot="14015177">
            <a:off x="2932936" y="1112784"/>
            <a:ext cx="650631" cy="94956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Right Arrow 8"/>
          <p:cNvSpPr/>
          <p:nvPr/>
        </p:nvSpPr>
        <p:spPr>
          <a:xfrm>
            <a:off x="3042138" y="2128918"/>
            <a:ext cx="978408" cy="484632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Start</a:t>
            </a:r>
            <a:endParaRPr lang="he-IL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736732" y="678821"/>
            <a:ext cx="905607" cy="59728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 rot="14015177">
            <a:off x="4721999" y="-102369"/>
            <a:ext cx="650631" cy="949569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8" name="Down Arrow 17"/>
          <p:cNvSpPr/>
          <p:nvPr/>
        </p:nvSpPr>
        <p:spPr>
          <a:xfrm>
            <a:off x="4528327" y="878279"/>
            <a:ext cx="650631" cy="94956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841615" y="939638"/>
            <a:ext cx="23008" cy="235747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077806" y="650631"/>
            <a:ext cx="219366" cy="543281"/>
          </a:xfrm>
          <a:custGeom>
            <a:avLst/>
            <a:gdLst>
              <a:gd name="connsiteX0" fmla="*/ 136032 w 219366"/>
              <a:gd name="connsiteY0" fmla="*/ 0 h 543281"/>
              <a:gd name="connsiteX1" fmla="*/ 215163 w 219366"/>
              <a:gd name="connsiteY1" fmla="*/ 263769 h 543281"/>
              <a:gd name="connsiteX2" fmla="*/ 21732 w 219366"/>
              <a:gd name="connsiteY2" fmla="*/ 518746 h 543281"/>
              <a:gd name="connsiteX3" fmla="*/ 12940 w 219366"/>
              <a:gd name="connsiteY3" fmla="*/ 518746 h 54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366" h="543281">
                <a:moveTo>
                  <a:pt x="136032" y="0"/>
                </a:moveTo>
                <a:cubicBezTo>
                  <a:pt x="185122" y="88655"/>
                  <a:pt x="234213" y="177311"/>
                  <a:pt x="215163" y="263769"/>
                </a:cubicBezTo>
                <a:cubicBezTo>
                  <a:pt x="196113" y="350227"/>
                  <a:pt x="21732" y="518746"/>
                  <a:pt x="21732" y="518746"/>
                </a:cubicBezTo>
                <a:cubicBezTo>
                  <a:pt x="-11972" y="561242"/>
                  <a:pt x="484" y="539994"/>
                  <a:pt x="12940" y="518746"/>
                </a:cubicBezTo>
              </a:path>
            </a:pathLst>
          </a:cu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Freeform 26"/>
          <p:cNvSpPr/>
          <p:nvPr/>
        </p:nvSpPr>
        <p:spPr>
          <a:xfrm flipV="1">
            <a:off x="3313212" y="1814500"/>
            <a:ext cx="179320" cy="410150"/>
          </a:xfrm>
          <a:custGeom>
            <a:avLst/>
            <a:gdLst>
              <a:gd name="connsiteX0" fmla="*/ 136032 w 219366"/>
              <a:gd name="connsiteY0" fmla="*/ 0 h 543281"/>
              <a:gd name="connsiteX1" fmla="*/ 215163 w 219366"/>
              <a:gd name="connsiteY1" fmla="*/ 263769 h 543281"/>
              <a:gd name="connsiteX2" fmla="*/ 21732 w 219366"/>
              <a:gd name="connsiteY2" fmla="*/ 518746 h 543281"/>
              <a:gd name="connsiteX3" fmla="*/ 12940 w 219366"/>
              <a:gd name="connsiteY3" fmla="*/ 518746 h 54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366" h="543281">
                <a:moveTo>
                  <a:pt x="136032" y="0"/>
                </a:moveTo>
                <a:cubicBezTo>
                  <a:pt x="185122" y="88655"/>
                  <a:pt x="234213" y="177311"/>
                  <a:pt x="215163" y="263769"/>
                </a:cubicBezTo>
                <a:cubicBezTo>
                  <a:pt x="196113" y="350227"/>
                  <a:pt x="21732" y="518746"/>
                  <a:pt x="21732" y="518746"/>
                </a:cubicBezTo>
                <a:cubicBezTo>
                  <a:pt x="-11972" y="561242"/>
                  <a:pt x="484" y="539994"/>
                  <a:pt x="12940" y="518746"/>
                </a:cubicBezTo>
              </a:path>
            </a:pathLst>
          </a:cu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6654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Turtle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the number 8.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7540" y="1841816"/>
            <a:ext cx="3499338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draw_8():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draw_rectangle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(-90)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draw_rectangle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378" y="1371600"/>
            <a:ext cx="3268299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976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Turtle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1225225"/>
            <a:ext cx="3046962" cy="471690"/>
          </a:xfrm>
        </p:spPr>
        <p:txBody>
          <a:bodyPr/>
          <a:lstStyle/>
          <a:p>
            <a:r>
              <a:rPr lang="en-US" dirty="0"/>
              <a:t>Write the number 18.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57149" y="522971"/>
            <a:ext cx="2390095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(-45)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(135)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(200)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(30)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(200)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turtle.down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draw_rectangle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draw_rectangle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029202" y="441141"/>
            <a:ext cx="685800" cy="1025052"/>
          </a:xfrm>
          <a:prstGeom prst="rightBrace">
            <a:avLst>
              <a:gd name="adj1" fmla="val 262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ight Brace 7"/>
          <p:cNvSpPr/>
          <p:nvPr/>
        </p:nvSpPr>
        <p:spPr>
          <a:xfrm>
            <a:off x="5023335" y="1529144"/>
            <a:ext cx="685800" cy="1650856"/>
          </a:xfrm>
          <a:prstGeom prst="rightBrace">
            <a:avLst>
              <a:gd name="adj1" fmla="val 262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ight Brace 8"/>
          <p:cNvSpPr/>
          <p:nvPr/>
        </p:nvSpPr>
        <p:spPr>
          <a:xfrm>
            <a:off x="5035056" y="3267209"/>
            <a:ext cx="685800" cy="1240313"/>
          </a:xfrm>
          <a:prstGeom prst="rightBrace">
            <a:avLst>
              <a:gd name="adj1" fmla="val 262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830373" y="694780"/>
            <a:ext cx="1292209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r>
              <a:rPr lang="en-US" dirty="0"/>
              <a:t>Write 1</a:t>
            </a:r>
          </a:p>
          <a:p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833304" y="3651925"/>
            <a:ext cx="1292209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r>
              <a:rPr lang="en-US" dirty="0"/>
              <a:t>Write 8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5288268" y="1817265"/>
            <a:ext cx="1719930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algn="ctr"/>
            <a:r>
              <a:rPr lang="en-US" dirty="0"/>
              <a:t>Move back</a:t>
            </a:r>
          </a:p>
          <a:p>
            <a:pPr algn="ctr"/>
            <a:r>
              <a:rPr lang="en-US" dirty="0"/>
              <a:t> up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2" y="1738472"/>
            <a:ext cx="2597561" cy="27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320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926509" y="675371"/>
            <a:ext cx="2390095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write_1()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(30)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(200)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turtle.down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Write_8()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Turtle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1225225"/>
            <a:ext cx="3046962" cy="471690"/>
          </a:xfrm>
        </p:spPr>
        <p:txBody>
          <a:bodyPr/>
          <a:lstStyle/>
          <a:p>
            <a:r>
              <a:rPr lang="en-US" dirty="0"/>
              <a:t>Write the number 18.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57149" y="522971"/>
            <a:ext cx="2390095" cy="44012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(-45)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(50)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(135)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(200)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(30)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(200)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turtle.down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draw_rectangle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(100)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draw_rectangle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029202" y="441141"/>
            <a:ext cx="685800" cy="1025052"/>
          </a:xfrm>
          <a:prstGeom prst="rightBrace">
            <a:avLst>
              <a:gd name="adj1" fmla="val 262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ight Brace 7"/>
          <p:cNvSpPr/>
          <p:nvPr/>
        </p:nvSpPr>
        <p:spPr>
          <a:xfrm>
            <a:off x="5023335" y="1529144"/>
            <a:ext cx="685800" cy="1650856"/>
          </a:xfrm>
          <a:prstGeom prst="rightBrace">
            <a:avLst>
              <a:gd name="adj1" fmla="val 262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ight Brace 8"/>
          <p:cNvSpPr/>
          <p:nvPr/>
        </p:nvSpPr>
        <p:spPr>
          <a:xfrm>
            <a:off x="5035056" y="3267209"/>
            <a:ext cx="685800" cy="1240313"/>
          </a:xfrm>
          <a:prstGeom prst="rightBrace">
            <a:avLst>
              <a:gd name="adj1" fmla="val 262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830373" y="694780"/>
            <a:ext cx="1292209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r>
              <a:rPr lang="en-US" dirty="0"/>
              <a:t>Write 1</a:t>
            </a:r>
          </a:p>
          <a:p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833304" y="3651925"/>
            <a:ext cx="1292209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r>
              <a:rPr lang="en-US" dirty="0"/>
              <a:t>Write 8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5288268" y="1817265"/>
            <a:ext cx="1719930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algn="ctr"/>
            <a:r>
              <a:rPr lang="en-US" dirty="0"/>
              <a:t>Move back</a:t>
            </a:r>
          </a:p>
          <a:p>
            <a:pPr algn="ctr"/>
            <a:r>
              <a:rPr lang="en-US" dirty="0"/>
              <a:t> up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2" y="1738472"/>
            <a:ext cx="2597561" cy="276905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5400000">
            <a:off x="3956239" y="3187786"/>
            <a:ext cx="685800" cy="2780920"/>
          </a:xfrm>
          <a:prstGeom prst="rightBrace">
            <a:avLst>
              <a:gd name="adj1" fmla="val 262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3230255" y="4577471"/>
            <a:ext cx="2289227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This       </a:t>
            </a:r>
            <a:r>
              <a:rPr lang="en-US" i="1" dirty="0">
                <a:solidFill>
                  <a:srgbClr val="FF0000"/>
                </a:solidFill>
              </a:rPr>
              <a:t>works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755775" y="4587631"/>
            <a:ext cx="2289227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That’s     </a:t>
            </a:r>
            <a:r>
              <a:rPr lang="en-US" b="1" dirty="0">
                <a:solidFill>
                  <a:schemeClr val="accent5"/>
                </a:solidFill>
              </a:rPr>
              <a:t>Better</a:t>
            </a:r>
          </a:p>
        </p:txBody>
      </p:sp>
      <p:sp>
        <p:nvSpPr>
          <p:cNvPr id="19" name="Right Brace 18"/>
          <p:cNvSpPr/>
          <p:nvPr/>
        </p:nvSpPr>
        <p:spPr>
          <a:xfrm rot="5400000">
            <a:off x="7633661" y="3599828"/>
            <a:ext cx="491999" cy="2027197"/>
          </a:xfrm>
          <a:prstGeom prst="rightBrace">
            <a:avLst>
              <a:gd name="adj1" fmla="val 262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5529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/>
              <a:t>Office hours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For any question regarding the course material.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C7D45-3F06-4CD1-971E-2EF208D1D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5248"/>
            <a:ext cx="9144000" cy="2550093"/>
          </a:xfrm>
          <a:prstGeom prst="rect">
            <a:avLst/>
          </a:prstGeom>
        </p:spPr>
      </p:pic>
      <p:cxnSp>
        <p:nvCxnSpPr>
          <p:cNvPr id="9" name="Shape 115">
            <a:extLst>
              <a:ext uri="{FF2B5EF4-FFF2-40B4-BE49-F238E27FC236}">
                <a16:creationId xmlns:a16="http://schemas.microsoft.com/office/drawing/2014/main" id="{97F6D83E-2772-45CA-B4FB-E93BA1452BBF}"/>
              </a:ext>
            </a:extLst>
          </p:cNvPr>
          <p:cNvCxnSpPr/>
          <p:nvPr/>
        </p:nvCxnSpPr>
        <p:spPr>
          <a:xfrm>
            <a:off x="5507726" y="2902225"/>
            <a:ext cx="1860899" cy="543899"/>
          </a:xfrm>
          <a:prstGeom prst="straightConnector1">
            <a:avLst/>
          </a:prstGeom>
          <a:noFill/>
          <a:ln w="1524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Turtle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1" y="1225225"/>
            <a:ext cx="3046962" cy="471690"/>
          </a:xfrm>
        </p:spPr>
        <p:txBody>
          <a:bodyPr/>
          <a:lstStyle/>
          <a:p>
            <a:r>
              <a:rPr lang="en-US" dirty="0"/>
              <a:t>Write the number 81.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57149" y="522971"/>
            <a:ext cx="2390095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write_8()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turtle.up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(130)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turtle.forward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(65)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turtle.right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(90)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turtle.down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write_1()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5029202" y="441141"/>
            <a:ext cx="685800" cy="1025052"/>
          </a:xfrm>
          <a:prstGeom prst="rightBrace">
            <a:avLst>
              <a:gd name="adj1" fmla="val 262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ight Brace 7"/>
          <p:cNvSpPr/>
          <p:nvPr/>
        </p:nvSpPr>
        <p:spPr>
          <a:xfrm>
            <a:off x="5023335" y="1529144"/>
            <a:ext cx="685800" cy="1650856"/>
          </a:xfrm>
          <a:prstGeom prst="rightBrace">
            <a:avLst>
              <a:gd name="adj1" fmla="val 262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ight Brace 8"/>
          <p:cNvSpPr/>
          <p:nvPr/>
        </p:nvSpPr>
        <p:spPr>
          <a:xfrm>
            <a:off x="5035056" y="3267209"/>
            <a:ext cx="685800" cy="1240313"/>
          </a:xfrm>
          <a:prstGeom prst="rightBrace">
            <a:avLst>
              <a:gd name="adj1" fmla="val 2628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5830373" y="694780"/>
            <a:ext cx="1292209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r>
              <a:rPr lang="en-US" dirty="0"/>
              <a:t>Write 8</a:t>
            </a:r>
          </a:p>
          <a:p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5833304" y="3651925"/>
            <a:ext cx="1292209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r>
              <a:rPr lang="en-US" dirty="0"/>
              <a:t>Write 1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6494155" y="665287"/>
            <a:ext cx="2289227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algn="ctr"/>
            <a:r>
              <a:rPr lang="en-US" b="1" dirty="0">
                <a:solidFill>
                  <a:schemeClr val="accent5"/>
                </a:solidFill>
              </a:rPr>
              <a:t>code reuse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5288268" y="1817265"/>
            <a:ext cx="1719930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algn="ctr"/>
            <a:r>
              <a:rPr lang="en-US" dirty="0"/>
              <a:t>Move back</a:t>
            </a:r>
          </a:p>
          <a:p>
            <a:pPr algn="ctr"/>
            <a:r>
              <a:rPr lang="en-US" dirty="0"/>
              <a:t> up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6532255" y="3622431"/>
            <a:ext cx="2289227" cy="4716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None/>
              <a:defRPr sz="18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rtl val="0"/>
              </a:defRPr>
            </a:lvl9pPr>
          </a:lstStyle>
          <a:p>
            <a:pPr algn="ctr"/>
            <a:r>
              <a:rPr lang="en-US" b="1" dirty="0">
                <a:solidFill>
                  <a:schemeClr val="accent5"/>
                </a:solidFill>
              </a:rPr>
              <a:t>code reuse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0" y="2053110"/>
            <a:ext cx="2444534" cy="255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026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990" name="Shape 99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We learned how to use </a:t>
            </a:r>
            <a:r>
              <a:rPr lang="en" i="1" dirty="0"/>
              <a:t>PyCharm</a:t>
            </a:r>
            <a:r>
              <a:rPr lang="en" dirty="0"/>
              <a:t> (either from our PCs or from CS labs) to create a </a:t>
            </a:r>
            <a:r>
              <a:rPr lang="en" b="1" dirty="0"/>
              <a:t>Python program</a:t>
            </a:r>
            <a:r>
              <a:rPr lang="en" dirty="0"/>
              <a:t> and run it.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We got acquainted with the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 dirty="0"/>
              <a:t> function and the </a:t>
            </a: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turtle</a:t>
            </a:r>
            <a:r>
              <a:rPr lang="en" b="1" dirty="0"/>
              <a:t> </a:t>
            </a:r>
            <a:r>
              <a:rPr lang="en" dirty="0"/>
              <a:t>module.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We learned how </a:t>
            </a:r>
            <a:r>
              <a:rPr lang="en" b="1" dirty="0"/>
              <a:t>functions </a:t>
            </a:r>
            <a:r>
              <a:rPr lang="en" dirty="0"/>
              <a:t>are constructed (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def function_name:</a:t>
            </a:r>
            <a:r>
              <a:rPr lang="en" dirty="0"/>
              <a:t> ), how to use </a:t>
            </a:r>
            <a:r>
              <a:rPr lang="en" i="1" dirty="0"/>
              <a:t>indentation</a:t>
            </a:r>
            <a:r>
              <a:rPr lang="en" dirty="0"/>
              <a:t> to enclose the function’s content and how to </a:t>
            </a:r>
            <a:r>
              <a:rPr lang="en" i="1" dirty="0"/>
              <a:t>call a function</a:t>
            </a:r>
            <a:r>
              <a:rPr lang="en" dirty="0"/>
              <a:t>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228600">
              <a:spcBef>
                <a:spcPts val="0"/>
              </a:spcBef>
              <a:buClr>
                <a:srgbClr val="FF0000"/>
              </a:buClr>
              <a:buSzPct val="100000"/>
            </a:pPr>
            <a:r>
              <a:rPr lang="en" sz="3000" dirty="0">
                <a:solidFill>
                  <a:srgbClr val="FF0000"/>
                </a:solidFill>
              </a:rPr>
              <a:t>ex1 </a:t>
            </a:r>
            <a:r>
              <a:rPr lang="en-US" sz="3000" dirty="0">
                <a:solidFill>
                  <a:srgbClr val="FF0000"/>
                </a:solidFill>
              </a:rPr>
              <a:t>is</a:t>
            </a:r>
            <a:r>
              <a:rPr lang="en" sz="3000" dirty="0">
                <a:solidFill>
                  <a:srgbClr val="FF0000"/>
                </a:solidFill>
              </a:rPr>
              <a:t> already online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basics 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136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All the slides of lectures and </a:t>
            </a:r>
            <a:r>
              <a:rPr lang="en-US" dirty="0" err="1"/>
              <a:t>tirguls</a:t>
            </a:r>
            <a:r>
              <a:rPr lang="en-US" dirty="0"/>
              <a:t> will be uploaded to the </a:t>
            </a:r>
            <a:r>
              <a:rPr lang="en-US" dirty="0" err="1"/>
              <a:t>moodle</a:t>
            </a:r>
            <a:r>
              <a:rPr lang="en-US" dirty="0"/>
              <a:t>: </a:t>
            </a:r>
            <a:endParaRPr lang="en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0AF4AA-10C0-49D0-A391-34EAD1B0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" y="1748831"/>
            <a:ext cx="4147360" cy="3213197"/>
          </a:xfrm>
          <a:prstGeom prst="rect">
            <a:avLst/>
          </a:prstGeom>
        </p:spPr>
      </p:pic>
      <p:cxnSp>
        <p:nvCxnSpPr>
          <p:cNvPr id="16" name="Shape 121">
            <a:extLst>
              <a:ext uri="{FF2B5EF4-FFF2-40B4-BE49-F238E27FC236}">
                <a16:creationId xmlns:a16="http://schemas.microsoft.com/office/drawing/2014/main" id="{D86643A9-2DEC-4CF9-8627-D7EC44261744}"/>
              </a:ext>
            </a:extLst>
          </p:cNvPr>
          <p:cNvCxnSpPr>
            <a:cxnSpLocks/>
          </p:cNvCxnSpPr>
          <p:nvPr/>
        </p:nvCxnSpPr>
        <p:spPr>
          <a:xfrm flipH="1" flipV="1">
            <a:off x="1425388" y="4563734"/>
            <a:ext cx="2001109" cy="1"/>
          </a:xfrm>
          <a:prstGeom prst="straightConnector1">
            <a:avLst/>
          </a:prstGeom>
          <a:noFill/>
          <a:ln w="1524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1635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 exercise submission</a:t>
            </a:r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136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dirty="0"/>
              <a:t>Your </a:t>
            </a:r>
            <a:r>
              <a:rPr lang="en-US" dirty="0" err="1"/>
              <a:t>execrises</a:t>
            </a:r>
            <a:r>
              <a:rPr lang="en-US" dirty="0"/>
              <a:t> will also be published through the </a:t>
            </a:r>
            <a:r>
              <a:rPr lang="en-US" dirty="0" err="1"/>
              <a:t>moodle</a:t>
            </a:r>
            <a:r>
              <a:rPr lang="en-US" dirty="0"/>
              <a:t>. </a:t>
            </a:r>
            <a:r>
              <a:rPr lang="en" dirty="0"/>
              <a:t>ex1 </a:t>
            </a:r>
            <a:r>
              <a:rPr lang="en-US" dirty="0"/>
              <a:t>is</a:t>
            </a:r>
            <a:r>
              <a:rPr lang="en" dirty="0"/>
              <a:t> already online</a:t>
            </a:r>
            <a:endParaRPr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010731D-5F6E-489E-BF2B-173D95FB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77" y="2272924"/>
            <a:ext cx="3124636" cy="2143424"/>
          </a:xfrm>
          <a:prstGeom prst="rect">
            <a:avLst/>
          </a:prstGeom>
        </p:spPr>
      </p:pic>
      <p:cxnSp>
        <p:nvCxnSpPr>
          <p:cNvPr id="8" name="Shape 129">
            <a:extLst>
              <a:ext uri="{FF2B5EF4-FFF2-40B4-BE49-F238E27FC236}">
                <a16:creationId xmlns:a16="http://schemas.microsoft.com/office/drawing/2014/main" id="{B35E67EE-C7C1-40B9-AAC2-09D567D4508A}"/>
              </a:ext>
            </a:extLst>
          </p:cNvPr>
          <p:cNvCxnSpPr>
            <a:cxnSpLocks/>
          </p:cNvCxnSpPr>
          <p:nvPr/>
        </p:nvCxnSpPr>
        <p:spPr>
          <a:xfrm flipH="1">
            <a:off x="2897764" y="3202172"/>
            <a:ext cx="1507200" cy="0"/>
          </a:xfrm>
          <a:prstGeom prst="straightConnector1">
            <a:avLst/>
          </a:prstGeom>
          <a:noFill/>
          <a:ln w="15240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to submit an exercise?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209869" cy="3217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The submitted solution should </a:t>
            </a:r>
            <a:r>
              <a:rPr lang="en" dirty="0">
                <a:solidFill>
                  <a:srgbClr val="FF0000"/>
                </a:solidFill>
              </a:rPr>
              <a:t>include just one file</a:t>
            </a:r>
            <a:r>
              <a:rPr lang="en" dirty="0"/>
              <a:t>. To group all your files together (e.g. my_solution1.py, my_soution2.py) </a:t>
            </a:r>
            <a:r>
              <a:rPr lang="en" b="1" dirty="0"/>
              <a:t>zip</a:t>
            </a:r>
            <a:r>
              <a:rPr lang="en" dirty="0"/>
              <a:t> them together. 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You can submit as many times as you wish, </a:t>
            </a:r>
            <a:r>
              <a:rPr lang="en" b="1" dirty="0"/>
              <a:t>only the last submitted version will be checked</a:t>
            </a:r>
            <a:r>
              <a:rPr lang="en" dirty="0"/>
              <a:t>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026" name="Picture 2" descr="תוצאת תמונה עבור ‪windows zip‬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343" y="1147224"/>
            <a:ext cx="3017956" cy="283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772814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081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3403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CS labs use an OS you might heard of - </a:t>
            </a:r>
            <a:r>
              <a:rPr lang="en" dirty="0">
                <a:solidFill>
                  <a:srgbClr val="FF0000"/>
                </a:solidFill>
              </a:rPr>
              <a:t>Linux</a:t>
            </a:r>
            <a:r>
              <a:rPr lang="en" dirty="0"/>
              <a:t>. 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What is an OS? An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operating system</a:t>
            </a:r>
            <a:r>
              <a:rPr lang="en" dirty="0"/>
              <a:t> is a </a:t>
            </a:r>
            <a:r>
              <a:rPr lang="en" i="1" dirty="0"/>
              <a:t>program</a:t>
            </a:r>
            <a:r>
              <a:rPr lang="en" dirty="0"/>
              <a:t> which intermediate between the user, hardware and other applications. 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Some OS we are familiar with are :  </a:t>
            </a:r>
            <a:r>
              <a:rPr lang="en" sz="1400" dirty="0"/>
              <a:t>Windows, Mac OS, iOS, Android, Linux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Linux</a:t>
            </a:r>
            <a:r>
              <a:rPr lang="en" dirty="0"/>
              <a:t> is an open-source, free, widely distributed OS. 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CS labs</a:t>
            </a:r>
          </a:p>
        </p:txBody>
      </p:sp>
      <p:pic>
        <p:nvPicPr>
          <p:cNvPr id="2050" name="Picture 2" descr="תוצאת תמונה עבור ‪linux‬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585" y="129377"/>
            <a:ext cx="3285380" cy="162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Your CS account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Every user has her own resources : Environment, folders, backups, etc.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To know more, follow the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introduction to CS computing system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To login, use your CS username and password.</a:t>
            </a:r>
            <a:endParaRPr dirty="0"/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A short intro to CS lab environment </a:t>
            </a:r>
            <a:r>
              <a:rPr lang="en" dirty="0">
                <a:sym typeface="Wingdings" panose="05000000000000000000" pitchFamily="2" charset="2"/>
              </a:rPr>
              <a:t></a:t>
            </a:r>
            <a:r>
              <a:rPr lang="en" dirty="0"/>
              <a:t> After logging in you’ll see ...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234017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buFont typeface="+mj-lt"/>
              <a:buAutoNum type="arabicPeriod"/>
            </a:pPr>
            <a:r>
              <a:rPr lang="en-US" sz="2000" b="1" dirty="0"/>
              <a:t>We don’t assume you have </a:t>
            </a:r>
            <a:r>
              <a:rPr lang="en-US" sz="2000" b="1" dirty="0">
                <a:solidFill>
                  <a:srgbClr val="FF0000"/>
                </a:solidFill>
              </a:rPr>
              <a:t>any </a:t>
            </a:r>
            <a:r>
              <a:rPr lang="en-US" sz="2000" b="1" dirty="0">
                <a:solidFill>
                  <a:schemeClr val="tx1"/>
                </a:solidFill>
              </a:rPr>
              <a:t>previous experience</a:t>
            </a:r>
          </a:p>
          <a:p>
            <a:pPr marL="571500" lvl="0" indent="-342900">
              <a:buFont typeface="+mj-lt"/>
              <a:buAutoNum type="arabicPeriod"/>
            </a:pPr>
            <a:endParaRPr lang="en-US" sz="2000" b="1" dirty="0">
              <a:solidFill>
                <a:schemeClr val="tx1"/>
              </a:solidFill>
            </a:endParaRPr>
          </a:p>
          <a:p>
            <a:pPr marL="571500" lvl="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1"/>
                </a:solidFill>
              </a:rPr>
              <a:t>Many important tools are learned in the course!</a:t>
            </a:r>
            <a:endParaRPr lang="en" sz="2000" b="1" dirty="0">
              <a:solidFill>
                <a:srgbClr val="FF0000"/>
              </a:solidFill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/>
              <a:t>Before We Start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24435515"/>
      </p:ext>
    </p:extLst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311700" y="1662733"/>
            <a:ext cx="8520599" cy="2042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3600" u="sng"/>
              <a:t>This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/>
              <a:t>To get started you can 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311700" y="1662719"/>
            <a:ext cx="8520599" cy="7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u="sng"/>
              <a:t>Open browser</a:t>
            </a:r>
            <a:r>
              <a:rPr lang="en" sz="3600"/>
              <a:t> (Iceweasel)</a:t>
            </a:r>
          </a:p>
        </p:txBody>
      </p:sp>
      <p:cxnSp>
        <p:nvCxnSpPr>
          <p:cNvPr id="207" name="Shape 207"/>
          <p:cNvCxnSpPr/>
          <p:nvPr/>
        </p:nvCxnSpPr>
        <p:spPr>
          <a:xfrm rot="10800000">
            <a:off x="1202181" y="94612"/>
            <a:ext cx="1254599" cy="1648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39424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>
            <a:spLocks noGrp="1"/>
          </p:cNvSpPr>
          <p:nvPr>
            <p:ph type="body" idx="2"/>
          </p:nvPr>
        </p:nvSpPr>
        <p:spPr>
          <a:xfrm>
            <a:off x="311700" y="1662719"/>
            <a:ext cx="8520599" cy="7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u="sng"/>
              <a:t>Or from here</a:t>
            </a:r>
          </a:p>
        </p:txBody>
      </p:sp>
      <p:cxnSp>
        <p:nvCxnSpPr>
          <p:cNvPr id="216" name="Shape 216"/>
          <p:cNvCxnSpPr/>
          <p:nvPr/>
        </p:nvCxnSpPr>
        <p:spPr>
          <a:xfrm rot="10800000">
            <a:off x="1622581" y="1303287"/>
            <a:ext cx="1254599" cy="1648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>
            <a:spLocks noGrp="1"/>
          </p:cNvSpPr>
          <p:nvPr>
            <p:ph type="body" idx="2"/>
          </p:nvPr>
        </p:nvSpPr>
        <p:spPr>
          <a:xfrm>
            <a:off x="311700" y="2958119"/>
            <a:ext cx="8520599" cy="7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3600" u="sng"/>
              <a:t>Explore other applications </a:t>
            </a:r>
          </a:p>
          <a:p>
            <a:pPr lvl="0" algn="ctr" rtl="0">
              <a:spcBef>
                <a:spcPts val="0"/>
              </a:spcBef>
              <a:buNone/>
            </a:pPr>
            <a:endParaRPr sz="3600"/>
          </a:p>
        </p:txBody>
      </p:sp>
      <p:cxnSp>
        <p:nvCxnSpPr>
          <p:cNvPr id="225" name="Shape 225"/>
          <p:cNvCxnSpPr/>
          <p:nvPr/>
        </p:nvCxnSpPr>
        <p:spPr>
          <a:xfrm rot="10800000" flipH="1">
            <a:off x="505800" y="2417500"/>
            <a:ext cx="913199" cy="1753799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Linux environment</a:t>
            </a:r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</a:pPr>
            <a:r>
              <a:rPr lang="en" dirty="0"/>
              <a:t>In most of the OS we know (e.g. Window, Mac) we control the environment using a </a:t>
            </a:r>
            <a:r>
              <a:rPr lang="en" b="1" dirty="0"/>
              <a:t>graphical user interface </a:t>
            </a:r>
            <a:r>
              <a:rPr lang="en" dirty="0"/>
              <a:t>(GUI) : We click on symbols to launch applications and drag thumbnails to move files within the file system. </a:t>
            </a:r>
          </a:p>
          <a:p>
            <a:pPr marL="457200" lvl="0" indent="-228600" algn="just" rtl="0">
              <a:spcBef>
                <a:spcPts val="0"/>
              </a:spcBef>
            </a:pPr>
            <a:r>
              <a:rPr lang="en" dirty="0"/>
              <a:t>Linux allows using GUI but also has another very powerful tool - the </a:t>
            </a:r>
            <a:r>
              <a:rPr lang="en" b="1" dirty="0"/>
              <a:t>terminal</a:t>
            </a:r>
            <a:r>
              <a:rPr lang="en" dirty="0"/>
              <a:t> lets us communicate with the OS using a command line prompt.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311700" y="1662719"/>
            <a:ext cx="8520599" cy="7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u="sng"/>
              <a:t>Open the terminal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1328305" y="94612"/>
            <a:ext cx="1254599" cy="1648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Creating a zip file using the terminal</a:t>
            </a:r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6581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brief intro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brief introduction to Linux command line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2263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cd</a:t>
            </a:r>
            <a:r>
              <a:rPr lang="en" dirty="0"/>
              <a:t> (change directory) - lets you browse within the file system.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When  opening the terminal you always have a </a:t>
            </a:r>
            <a:r>
              <a:rPr lang="en" b="1" dirty="0"/>
              <a:t>location </a:t>
            </a:r>
            <a:r>
              <a:rPr lang="en" dirty="0"/>
              <a:t>within the file system. The default location is your </a:t>
            </a:r>
            <a:r>
              <a:rPr lang="en" i="1" dirty="0"/>
              <a:t>home directory</a:t>
            </a:r>
            <a:r>
              <a:rPr lang="en" dirty="0"/>
              <a:t> which has a special symbol to represent it </a:t>
            </a:r>
            <a:r>
              <a:rPr lang="en" i="1" dirty="0"/>
              <a:t>~</a:t>
            </a:r>
            <a:r>
              <a:rPr lang="en" dirty="0"/>
              <a:t> (tilde).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To navigate within the file system use the command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cd path</a:t>
            </a:r>
            <a:r>
              <a:rPr lang="en" dirty="0"/>
              <a:t>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For example 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cd Documents/intro_excercise</a:t>
            </a:r>
          </a:p>
        </p:txBody>
      </p:sp>
      <p:sp>
        <p:nvSpPr>
          <p:cNvPr id="258" name="Shape 258"/>
          <p:cNvSpPr/>
          <p:nvPr/>
        </p:nvSpPr>
        <p:spPr>
          <a:xfrm>
            <a:off x="7264200" y="2400275"/>
            <a:ext cx="1568100" cy="456599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Home directory (~)</a:t>
            </a:r>
          </a:p>
        </p:txBody>
      </p:sp>
      <p:sp>
        <p:nvSpPr>
          <p:cNvPr id="259" name="Shape 259"/>
          <p:cNvSpPr/>
          <p:nvPr/>
        </p:nvSpPr>
        <p:spPr>
          <a:xfrm>
            <a:off x="5574225" y="31902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Documents</a:t>
            </a:r>
          </a:p>
        </p:txBody>
      </p:sp>
      <p:sp>
        <p:nvSpPr>
          <p:cNvPr id="260" name="Shape 260"/>
          <p:cNvSpPr/>
          <p:nvPr/>
        </p:nvSpPr>
        <p:spPr>
          <a:xfrm>
            <a:off x="7264200" y="31902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Desktop</a:t>
            </a:r>
          </a:p>
        </p:txBody>
      </p:sp>
      <p:sp>
        <p:nvSpPr>
          <p:cNvPr id="261" name="Shape 261"/>
          <p:cNvSpPr/>
          <p:nvPr/>
        </p:nvSpPr>
        <p:spPr>
          <a:xfrm>
            <a:off x="4425675" y="38940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intro_excercise</a:t>
            </a:r>
          </a:p>
        </p:txBody>
      </p:sp>
      <p:sp>
        <p:nvSpPr>
          <p:cNvPr id="262" name="Shape 262"/>
          <p:cNvSpPr/>
          <p:nvPr/>
        </p:nvSpPr>
        <p:spPr>
          <a:xfrm>
            <a:off x="6292575" y="38940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intro_lectures</a:t>
            </a:r>
          </a:p>
        </p:txBody>
      </p:sp>
      <p:cxnSp>
        <p:nvCxnSpPr>
          <p:cNvPr id="263" name="Shape 263"/>
          <p:cNvCxnSpPr>
            <a:stCxn id="258" idx="2"/>
            <a:endCxn id="260" idx="0"/>
          </p:cNvCxnSpPr>
          <p:nvPr/>
        </p:nvCxnSpPr>
        <p:spPr>
          <a:xfrm rot="-5400000" flipH="1">
            <a:off x="7881900" y="3023224"/>
            <a:ext cx="3333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4" name="Shape 264"/>
          <p:cNvCxnSpPr>
            <a:stCxn id="258" idx="2"/>
            <a:endCxn id="259" idx="0"/>
          </p:cNvCxnSpPr>
          <p:nvPr/>
        </p:nvCxnSpPr>
        <p:spPr>
          <a:xfrm rot="5400000">
            <a:off x="7036650" y="2178574"/>
            <a:ext cx="333300" cy="16899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5" name="Shape 265"/>
          <p:cNvCxnSpPr>
            <a:stCxn id="259" idx="2"/>
            <a:endCxn id="261" idx="0"/>
          </p:cNvCxnSpPr>
          <p:nvPr/>
        </p:nvCxnSpPr>
        <p:spPr>
          <a:xfrm rot="5400000">
            <a:off x="5660325" y="3196074"/>
            <a:ext cx="247200" cy="1148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6" name="Shape 266"/>
          <p:cNvCxnSpPr>
            <a:stCxn id="259" idx="2"/>
            <a:endCxn id="262" idx="0"/>
          </p:cNvCxnSpPr>
          <p:nvPr/>
        </p:nvCxnSpPr>
        <p:spPr>
          <a:xfrm rot="-5400000" flipH="1">
            <a:off x="6593925" y="3411174"/>
            <a:ext cx="247200" cy="7184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brief introduction to Linux command line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2263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n" dirty="0"/>
              <a:t> (list) - lists the files and directories in the current location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For example : 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cd Documents/intro_excercise</a:t>
            </a:r>
          </a:p>
          <a:p>
            <a:pPr marL="1371600" lvl="2" indent="-228600" rtl="0">
              <a:spcBef>
                <a:spcPts val="0"/>
              </a:spcBef>
              <a:buFont typeface="Courier New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ls</a:t>
            </a:r>
          </a:p>
          <a:p>
            <a:pPr marL="914400" lvl="1" indent="-228600" rtl="0">
              <a:spcBef>
                <a:spcPts val="0"/>
              </a:spcBef>
              <a:buFont typeface="Courier New"/>
            </a:pPr>
            <a:r>
              <a:rPr lang="en" dirty="0"/>
              <a:t>Result :</a:t>
            </a:r>
          </a:p>
          <a:p>
            <a:pPr marL="1371600" lvl="2" indent="-228600" rtl="0">
              <a:spcBef>
                <a:spcPts val="0"/>
              </a:spcBef>
              <a:buFont typeface="Courier New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ex0</a:t>
            </a:r>
          </a:p>
          <a:p>
            <a:pPr marL="1371600" lvl="2" indent="-228600" rtl="0">
              <a:spcBef>
                <a:spcPts val="0"/>
              </a:spcBef>
              <a:buFont typeface="Courier New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guidelines.docx</a:t>
            </a:r>
          </a:p>
          <a:p>
            <a:pPr marL="1371600" lvl="2" indent="-228600" rtl="0">
              <a:spcBef>
                <a:spcPts val="0"/>
              </a:spcBef>
              <a:buFont typeface="Courier New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example.py</a:t>
            </a:r>
          </a:p>
        </p:txBody>
      </p:sp>
      <p:sp>
        <p:nvSpPr>
          <p:cNvPr id="273" name="Shape 273"/>
          <p:cNvSpPr/>
          <p:nvPr/>
        </p:nvSpPr>
        <p:spPr>
          <a:xfrm>
            <a:off x="7427900" y="16507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Home directory (~)</a:t>
            </a:r>
          </a:p>
        </p:txBody>
      </p:sp>
      <p:sp>
        <p:nvSpPr>
          <p:cNvPr id="274" name="Shape 274"/>
          <p:cNvSpPr/>
          <p:nvPr/>
        </p:nvSpPr>
        <p:spPr>
          <a:xfrm>
            <a:off x="5737925" y="24406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Documents</a:t>
            </a:r>
          </a:p>
        </p:txBody>
      </p:sp>
      <p:sp>
        <p:nvSpPr>
          <p:cNvPr id="275" name="Shape 275"/>
          <p:cNvSpPr/>
          <p:nvPr/>
        </p:nvSpPr>
        <p:spPr>
          <a:xfrm>
            <a:off x="7427900" y="24406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Desktop</a:t>
            </a:r>
          </a:p>
        </p:txBody>
      </p:sp>
      <p:sp>
        <p:nvSpPr>
          <p:cNvPr id="276" name="Shape 276"/>
          <p:cNvSpPr/>
          <p:nvPr/>
        </p:nvSpPr>
        <p:spPr>
          <a:xfrm>
            <a:off x="6456275" y="31444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intro_lectures</a:t>
            </a:r>
          </a:p>
        </p:txBody>
      </p:sp>
      <p:cxnSp>
        <p:nvCxnSpPr>
          <p:cNvPr id="277" name="Shape 277"/>
          <p:cNvCxnSpPr>
            <a:stCxn id="273" idx="2"/>
            <a:endCxn id="275" idx="0"/>
          </p:cNvCxnSpPr>
          <p:nvPr/>
        </p:nvCxnSpPr>
        <p:spPr>
          <a:xfrm rot="-5400000" flipH="1">
            <a:off x="8045600" y="2273674"/>
            <a:ext cx="3333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8" name="Shape 278"/>
          <p:cNvCxnSpPr>
            <a:stCxn id="273" idx="2"/>
            <a:endCxn id="274" idx="0"/>
          </p:cNvCxnSpPr>
          <p:nvPr/>
        </p:nvCxnSpPr>
        <p:spPr>
          <a:xfrm rot="5400000">
            <a:off x="7200350" y="1429024"/>
            <a:ext cx="333300" cy="16899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9" name="Shape 279"/>
          <p:cNvCxnSpPr>
            <a:stCxn id="274" idx="2"/>
            <a:endCxn id="280" idx="0"/>
          </p:cNvCxnSpPr>
          <p:nvPr/>
        </p:nvCxnSpPr>
        <p:spPr>
          <a:xfrm rot="5400000">
            <a:off x="5824025" y="2446524"/>
            <a:ext cx="247200" cy="1148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1" name="Shape 281"/>
          <p:cNvCxnSpPr>
            <a:stCxn id="274" idx="2"/>
            <a:endCxn id="276" idx="0"/>
          </p:cNvCxnSpPr>
          <p:nvPr/>
        </p:nvCxnSpPr>
        <p:spPr>
          <a:xfrm rot="-5400000" flipH="1">
            <a:off x="6757625" y="2661624"/>
            <a:ext cx="247200" cy="7184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2" name="Shape 282"/>
          <p:cNvSpPr/>
          <p:nvPr/>
        </p:nvSpPr>
        <p:spPr>
          <a:xfrm>
            <a:off x="3320200" y="39258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ex0</a:t>
            </a:r>
          </a:p>
        </p:txBody>
      </p:sp>
      <p:sp>
        <p:nvSpPr>
          <p:cNvPr id="283" name="Shape 283"/>
          <p:cNvSpPr/>
          <p:nvPr/>
        </p:nvSpPr>
        <p:spPr>
          <a:xfrm>
            <a:off x="5083725" y="3925825"/>
            <a:ext cx="1568100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guidelines.docx</a:t>
            </a:r>
          </a:p>
        </p:txBody>
      </p:sp>
      <p:sp>
        <p:nvSpPr>
          <p:cNvPr id="284" name="Shape 284"/>
          <p:cNvSpPr/>
          <p:nvPr/>
        </p:nvSpPr>
        <p:spPr>
          <a:xfrm>
            <a:off x="6804150" y="3925825"/>
            <a:ext cx="1568100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example.py</a:t>
            </a:r>
          </a:p>
        </p:txBody>
      </p:sp>
      <p:cxnSp>
        <p:nvCxnSpPr>
          <p:cNvPr id="285" name="Shape 285"/>
          <p:cNvCxnSpPr>
            <a:stCxn id="280" idx="2"/>
            <a:endCxn id="282" idx="0"/>
          </p:cNvCxnSpPr>
          <p:nvPr/>
        </p:nvCxnSpPr>
        <p:spPr>
          <a:xfrm rot="5400000">
            <a:off x="4576325" y="3128874"/>
            <a:ext cx="324900" cy="12693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6" name="Shape 286"/>
          <p:cNvCxnSpPr>
            <a:stCxn id="280" idx="2"/>
            <a:endCxn id="283" idx="0"/>
          </p:cNvCxnSpPr>
          <p:nvPr/>
        </p:nvCxnSpPr>
        <p:spPr>
          <a:xfrm rot="-5400000" flipH="1">
            <a:off x="5458175" y="3516324"/>
            <a:ext cx="324900" cy="4944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7" name="Shape 287"/>
          <p:cNvCxnSpPr>
            <a:stCxn id="280" idx="2"/>
            <a:endCxn id="284" idx="0"/>
          </p:cNvCxnSpPr>
          <p:nvPr/>
        </p:nvCxnSpPr>
        <p:spPr>
          <a:xfrm rot="-5400000" flipH="1">
            <a:off x="6318425" y="2656074"/>
            <a:ext cx="324900" cy="2214899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0" name="Shape 280"/>
          <p:cNvSpPr/>
          <p:nvPr/>
        </p:nvSpPr>
        <p:spPr>
          <a:xfrm>
            <a:off x="4589375" y="3144475"/>
            <a:ext cx="1568100" cy="456599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intro_excercise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311700" y="1234017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-US" b="1" dirty="0"/>
              <a:t>Course</a:t>
            </a:r>
            <a:r>
              <a:rPr lang="en" b="1" dirty="0"/>
              <a:t> basics </a:t>
            </a:r>
            <a:r>
              <a:rPr lang="en" dirty="0"/>
              <a:t>(</a:t>
            </a:r>
            <a:r>
              <a:rPr lang="en-US" dirty="0"/>
              <a:t>C</a:t>
            </a:r>
            <a:r>
              <a:rPr lang="en" dirty="0"/>
              <a:t>ourse guidelines, Moodle, getting help 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How to submit exercises</a:t>
            </a:r>
            <a:r>
              <a:rPr lang="en-US" dirty="0"/>
              <a:t> - </a:t>
            </a:r>
            <a:r>
              <a:rPr lang="en" b="1" dirty="0">
                <a:solidFill>
                  <a:srgbClr val="FF0000"/>
                </a:solidFill>
              </a:rPr>
              <a:t>ex1</a:t>
            </a:r>
            <a:r>
              <a:rPr lang="en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" dirty="0">
                <a:solidFill>
                  <a:srgbClr val="FF0000"/>
                </a:solidFill>
              </a:rPr>
              <a:t>already  online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/>
              <a:t>Work environment (Course 67100, </a:t>
            </a:r>
            <a:r>
              <a:rPr lang="en" dirty="0"/>
              <a:t>Installing </a:t>
            </a:r>
            <a:r>
              <a:rPr lang="en" b="1" dirty="0"/>
              <a:t>Pycharm</a:t>
            </a:r>
            <a:r>
              <a:rPr lang="en" dirty="0"/>
              <a:t>, </a:t>
            </a:r>
            <a:r>
              <a:rPr lang="en" b="1" dirty="0"/>
              <a:t>CS labs + Linux</a:t>
            </a:r>
            <a:r>
              <a:rPr lang="en" dirty="0"/>
              <a:t>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Getting started with </a:t>
            </a:r>
            <a:r>
              <a:rPr lang="en" b="1" dirty="0"/>
              <a:t>Python</a:t>
            </a:r>
            <a:endParaRPr lang="en" dirty="0"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Today’s Objectives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brief introduction to Linux command line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2263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mkdir</a:t>
            </a:r>
            <a:r>
              <a:rPr lang="en" dirty="0"/>
              <a:t> (make directory) - creates a new directory in current location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For example : 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mkdir ex1</a:t>
            </a:r>
          </a:p>
        </p:txBody>
      </p:sp>
      <p:sp>
        <p:nvSpPr>
          <p:cNvPr id="294" name="Shape 294"/>
          <p:cNvSpPr/>
          <p:nvPr/>
        </p:nvSpPr>
        <p:spPr>
          <a:xfrm>
            <a:off x="7427900" y="16507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Home directory (~)</a:t>
            </a:r>
          </a:p>
        </p:txBody>
      </p:sp>
      <p:sp>
        <p:nvSpPr>
          <p:cNvPr id="295" name="Shape 295"/>
          <p:cNvSpPr/>
          <p:nvPr/>
        </p:nvSpPr>
        <p:spPr>
          <a:xfrm>
            <a:off x="5737925" y="24406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Documents</a:t>
            </a:r>
          </a:p>
        </p:txBody>
      </p:sp>
      <p:sp>
        <p:nvSpPr>
          <p:cNvPr id="296" name="Shape 296"/>
          <p:cNvSpPr/>
          <p:nvPr/>
        </p:nvSpPr>
        <p:spPr>
          <a:xfrm>
            <a:off x="7427900" y="24406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Desktop</a:t>
            </a:r>
          </a:p>
        </p:txBody>
      </p:sp>
      <p:sp>
        <p:nvSpPr>
          <p:cNvPr id="297" name="Shape 297"/>
          <p:cNvSpPr/>
          <p:nvPr/>
        </p:nvSpPr>
        <p:spPr>
          <a:xfrm>
            <a:off x="6456275" y="31444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intro_lectures</a:t>
            </a:r>
          </a:p>
        </p:txBody>
      </p:sp>
      <p:cxnSp>
        <p:nvCxnSpPr>
          <p:cNvPr id="298" name="Shape 298"/>
          <p:cNvCxnSpPr>
            <a:stCxn id="294" idx="2"/>
            <a:endCxn id="296" idx="0"/>
          </p:cNvCxnSpPr>
          <p:nvPr/>
        </p:nvCxnSpPr>
        <p:spPr>
          <a:xfrm rot="-5400000" flipH="1">
            <a:off x="8045600" y="2273674"/>
            <a:ext cx="3333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9" name="Shape 299"/>
          <p:cNvCxnSpPr>
            <a:stCxn id="294" idx="2"/>
            <a:endCxn id="295" idx="0"/>
          </p:cNvCxnSpPr>
          <p:nvPr/>
        </p:nvCxnSpPr>
        <p:spPr>
          <a:xfrm rot="5400000">
            <a:off x="7200350" y="1429024"/>
            <a:ext cx="333300" cy="16899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0" name="Shape 300"/>
          <p:cNvCxnSpPr>
            <a:stCxn id="295" idx="2"/>
            <a:endCxn id="301" idx="0"/>
          </p:cNvCxnSpPr>
          <p:nvPr/>
        </p:nvCxnSpPr>
        <p:spPr>
          <a:xfrm rot="5400000">
            <a:off x="5824025" y="2446524"/>
            <a:ext cx="247200" cy="1148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2" name="Shape 302"/>
          <p:cNvCxnSpPr>
            <a:stCxn id="295" idx="2"/>
            <a:endCxn id="297" idx="0"/>
          </p:cNvCxnSpPr>
          <p:nvPr/>
        </p:nvCxnSpPr>
        <p:spPr>
          <a:xfrm rot="-5400000" flipH="1">
            <a:off x="6757625" y="2661624"/>
            <a:ext cx="247200" cy="7184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3" name="Shape 303"/>
          <p:cNvSpPr/>
          <p:nvPr/>
        </p:nvSpPr>
        <p:spPr>
          <a:xfrm>
            <a:off x="3320200" y="39258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ex0</a:t>
            </a:r>
          </a:p>
        </p:txBody>
      </p:sp>
      <p:sp>
        <p:nvSpPr>
          <p:cNvPr id="304" name="Shape 304"/>
          <p:cNvSpPr/>
          <p:nvPr/>
        </p:nvSpPr>
        <p:spPr>
          <a:xfrm>
            <a:off x="5083725" y="3925825"/>
            <a:ext cx="1568100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guidelines.docx</a:t>
            </a:r>
          </a:p>
        </p:txBody>
      </p:sp>
      <p:sp>
        <p:nvSpPr>
          <p:cNvPr id="305" name="Shape 305"/>
          <p:cNvSpPr/>
          <p:nvPr/>
        </p:nvSpPr>
        <p:spPr>
          <a:xfrm>
            <a:off x="6804150" y="3925825"/>
            <a:ext cx="1568100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example.py</a:t>
            </a:r>
          </a:p>
        </p:txBody>
      </p:sp>
      <p:cxnSp>
        <p:nvCxnSpPr>
          <p:cNvPr id="306" name="Shape 306"/>
          <p:cNvCxnSpPr>
            <a:stCxn id="301" idx="2"/>
            <a:endCxn id="303" idx="0"/>
          </p:cNvCxnSpPr>
          <p:nvPr/>
        </p:nvCxnSpPr>
        <p:spPr>
          <a:xfrm rot="5400000">
            <a:off x="4576325" y="3128874"/>
            <a:ext cx="324900" cy="12693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7" name="Shape 307"/>
          <p:cNvCxnSpPr>
            <a:stCxn id="301" idx="2"/>
            <a:endCxn id="304" idx="0"/>
          </p:cNvCxnSpPr>
          <p:nvPr/>
        </p:nvCxnSpPr>
        <p:spPr>
          <a:xfrm rot="-5400000" flipH="1">
            <a:off x="5458175" y="3516324"/>
            <a:ext cx="324900" cy="4944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08" name="Shape 308"/>
          <p:cNvCxnSpPr>
            <a:stCxn id="301" idx="2"/>
            <a:endCxn id="305" idx="0"/>
          </p:cNvCxnSpPr>
          <p:nvPr/>
        </p:nvCxnSpPr>
        <p:spPr>
          <a:xfrm rot="-5400000" flipH="1">
            <a:off x="6318425" y="2656074"/>
            <a:ext cx="324900" cy="2214899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9" name="Shape 309"/>
          <p:cNvSpPr/>
          <p:nvPr/>
        </p:nvSpPr>
        <p:spPr>
          <a:xfrm>
            <a:off x="1594400" y="39258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ex1</a:t>
            </a:r>
          </a:p>
        </p:txBody>
      </p:sp>
      <p:cxnSp>
        <p:nvCxnSpPr>
          <p:cNvPr id="310" name="Shape 310"/>
          <p:cNvCxnSpPr>
            <a:stCxn id="301" idx="2"/>
            <a:endCxn id="309" idx="0"/>
          </p:cNvCxnSpPr>
          <p:nvPr/>
        </p:nvCxnSpPr>
        <p:spPr>
          <a:xfrm rot="5400000">
            <a:off x="3713525" y="2266074"/>
            <a:ext cx="324900" cy="29949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1" name="Shape 301"/>
          <p:cNvSpPr/>
          <p:nvPr/>
        </p:nvSpPr>
        <p:spPr>
          <a:xfrm>
            <a:off x="4589375" y="3144475"/>
            <a:ext cx="1568100" cy="456599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intro_excercise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brief introduction to Linux command line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2263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mv</a:t>
            </a:r>
            <a:r>
              <a:rPr lang="en"/>
              <a:t> (move) - Move files from one directory to another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mv what where_to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For example : 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mv example.py ex1/</a:t>
            </a:r>
          </a:p>
        </p:txBody>
      </p:sp>
      <p:sp>
        <p:nvSpPr>
          <p:cNvPr id="317" name="Shape 317"/>
          <p:cNvSpPr/>
          <p:nvPr/>
        </p:nvSpPr>
        <p:spPr>
          <a:xfrm>
            <a:off x="7427900" y="16507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Home directory (~)</a:t>
            </a:r>
          </a:p>
        </p:txBody>
      </p:sp>
      <p:sp>
        <p:nvSpPr>
          <p:cNvPr id="318" name="Shape 318"/>
          <p:cNvSpPr/>
          <p:nvPr/>
        </p:nvSpPr>
        <p:spPr>
          <a:xfrm>
            <a:off x="5737925" y="24406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Documents</a:t>
            </a:r>
          </a:p>
        </p:txBody>
      </p:sp>
      <p:sp>
        <p:nvSpPr>
          <p:cNvPr id="319" name="Shape 319"/>
          <p:cNvSpPr/>
          <p:nvPr/>
        </p:nvSpPr>
        <p:spPr>
          <a:xfrm>
            <a:off x="7427900" y="24406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Desktop</a:t>
            </a:r>
          </a:p>
        </p:txBody>
      </p:sp>
      <p:sp>
        <p:nvSpPr>
          <p:cNvPr id="320" name="Shape 320"/>
          <p:cNvSpPr/>
          <p:nvPr/>
        </p:nvSpPr>
        <p:spPr>
          <a:xfrm>
            <a:off x="6456275" y="31444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intro_lectures</a:t>
            </a:r>
          </a:p>
        </p:txBody>
      </p:sp>
      <p:cxnSp>
        <p:nvCxnSpPr>
          <p:cNvPr id="321" name="Shape 321"/>
          <p:cNvCxnSpPr>
            <a:stCxn id="317" idx="2"/>
            <a:endCxn id="319" idx="0"/>
          </p:cNvCxnSpPr>
          <p:nvPr/>
        </p:nvCxnSpPr>
        <p:spPr>
          <a:xfrm rot="-5400000" flipH="1">
            <a:off x="8045600" y="2273674"/>
            <a:ext cx="3333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2" name="Shape 322"/>
          <p:cNvCxnSpPr>
            <a:stCxn id="317" idx="2"/>
            <a:endCxn id="318" idx="0"/>
          </p:cNvCxnSpPr>
          <p:nvPr/>
        </p:nvCxnSpPr>
        <p:spPr>
          <a:xfrm rot="5400000">
            <a:off x="7200350" y="1429024"/>
            <a:ext cx="333300" cy="16899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3" name="Shape 323"/>
          <p:cNvCxnSpPr>
            <a:stCxn id="318" idx="2"/>
            <a:endCxn id="324" idx="0"/>
          </p:cNvCxnSpPr>
          <p:nvPr/>
        </p:nvCxnSpPr>
        <p:spPr>
          <a:xfrm rot="5400000">
            <a:off x="5824025" y="2446524"/>
            <a:ext cx="247200" cy="1148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5" name="Shape 325"/>
          <p:cNvCxnSpPr>
            <a:stCxn id="318" idx="2"/>
            <a:endCxn id="320" idx="0"/>
          </p:cNvCxnSpPr>
          <p:nvPr/>
        </p:nvCxnSpPr>
        <p:spPr>
          <a:xfrm rot="-5400000" flipH="1">
            <a:off x="6757625" y="2661624"/>
            <a:ext cx="247200" cy="7184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6" name="Shape 326"/>
          <p:cNvSpPr/>
          <p:nvPr/>
        </p:nvSpPr>
        <p:spPr>
          <a:xfrm>
            <a:off x="3320200" y="39258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ex0</a:t>
            </a:r>
          </a:p>
        </p:txBody>
      </p:sp>
      <p:sp>
        <p:nvSpPr>
          <p:cNvPr id="327" name="Shape 327"/>
          <p:cNvSpPr/>
          <p:nvPr/>
        </p:nvSpPr>
        <p:spPr>
          <a:xfrm>
            <a:off x="5083725" y="3925825"/>
            <a:ext cx="1568100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guidelines.docx</a:t>
            </a:r>
          </a:p>
        </p:txBody>
      </p:sp>
      <p:sp>
        <p:nvSpPr>
          <p:cNvPr id="328" name="Shape 328"/>
          <p:cNvSpPr/>
          <p:nvPr/>
        </p:nvSpPr>
        <p:spPr>
          <a:xfrm>
            <a:off x="1594400" y="4537550"/>
            <a:ext cx="1568100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example.py</a:t>
            </a:r>
          </a:p>
        </p:txBody>
      </p:sp>
      <p:cxnSp>
        <p:nvCxnSpPr>
          <p:cNvPr id="329" name="Shape 329"/>
          <p:cNvCxnSpPr>
            <a:stCxn id="324" idx="2"/>
            <a:endCxn id="326" idx="0"/>
          </p:cNvCxnSpPr>
          <p:nvPr/>
        </p:nvCxnSpPr>
        <p:spPr>
          <a:xfrm rot="5400000">
            <a:off x="4576325" y="3128874"/>
            <a:ext cx="324900" cy="12693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0" name="Shape 330"/>
          <p:cNvCxnSpPr>
            <a:stCxn id="324" idx="2"/>
            <a:endCxn id="327" idx="0"/>
          </p:cNvCxnSpPr>
          <p:nvPr/>
        </p:nvCxnSpPr>
        <p:spPr>
          <a:xfrm rot="-5400000" flipH="1">
            <a:off x="5458175" y="3516324"/>
            <a:ext cx="324900" cy="4944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1" name="Shape 331"/>
          <p:cNvCxnSpPr>
            <a:stCxn id="332" idx="2"/>
            <a:endCxn id="328" idx="0"/>
          </p:cNvCxnSpPr>
          <p:nvPr/>
        </p:nvCxnSpPr>
        <p:spPr>
          <a:xfrm rot="-5400000" flipH="1">
            <a:off x="2301200" y="4459674"/>
            <a:ext cx="1551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2" name="Shape 332"/>
          <p:cNvSpPr/>
          <p:nvPr/>
        </p:nvSpPr>
        <p:spPr>
          <a:xfrm>
            <a:off x="1594400" y="39258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ex1</a:t>
            </a:r>
          </a:p>
        </p:txBody>
      </p:sp>
      <p:cxnSp>
        <p:nvCxnSpPr>
          <p:cNvPr id="333" name="Shape 333"/>
          <p:cNvCxnSpPr>
            <a:stCxn id="324" idx="2"/>
            <a:endCxn id="332" idx="0"/>
          </p:cNvCxnSpPr>
          <p:nvPr/>
        </p:nvCxnSpPr>
        <p:spPr>
          <a:xfrm rot="5400000">
            <a:off x="3713525" y="2266074"/>
            <a:ext cx="324900" cy="29949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4" name="Shape 324"/>
          <p:cNvSpPr/>
          <p:nvPr/>
        </p:nvSpPr>
        <p:spPr>
          <a:xfrm>
            <a:off x="4589375" y="3144475"/>
            <a:ext cx="1568100" cy="456599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intro_excercise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brief introduction to Linux command line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2263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zip</a:t>
            </a:r>
            <a:r>
              <a:rPr lang="en"/>
              <a:t> - Group together and compress a list of file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zip new_zip_name file1 file2 file...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For example : 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zip my_new_zip.zip ex1/example.py</a:t>
            </a:r>
          </a:p>
        </p:txBody>
      </p:sp>
      <p:sp>
        <p:nvSpPr>
          <p:cNvPr id="340" name="Shape 340"/>
          <p:cNvSpPr/>
          <p:nvPr/>
        </p:nvSpPr>
        <p:spPr>
          <a:xfrm>
            <a:off x="7427900" y="16507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Home directory (~)</a:t>
            </a:r>
          </a:p>
        </p:txBody>
      </p:sp>
      <p:sp>
        <p:nvSpPr>
          <p:cNvPr id="341" name="Shape 341"/>
          <p:cNvSpPr/>
          <p:nvPr/>
        </p:nvSpPr>
        <p:spPr>
          <a:xfrm>
            <a:off x="5737925" y="24406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Documents</a:t>
            </a:r>
          </a:p>
        </p:txBody>
      </p:sp>
      <p:sp>
        <p:nvSpPr>
          <p:cNvPr id="342" name="Shape 342"/>
          <p:cNvSpPr/>
          <p:nvPr/>
        </p:nvSpPr>
        <p:spPr>
          <a:xfrm>
            <a:off x="7427900" y="24406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Desktop</a:t>
            </a:r>
          </a:p>
        </p:txBody>
      </p:sp>
      <p:sp>
        <p:nvSpPr>
          <p:cNvPr id="343" name="Shape 343"/>
          <p:cNvSpPr/>
          <p:nvPr/>
        </p:nvSpPr>
        <p:spPr>
          <a:xfrm>
            <a:off x="6456275" y="314447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intro_lectures</a:t>
            </a:r>
          </a:p>
        </p:txBody>
      </p:sp>
      <p:cxnSp>
        <p:nvCxnSpPr>
          <p:cNvPr id="344" name="Shape 344"/>
          <p:cNvCxnSpPr>
            <a:stCxn id="340" idx="2"/>
            <a:endCxn id="342" idx="0"/>
          </p:cNvCxnSpPr>
          <p:nvPr/>
        </p:nvCxnSpPr>
        <p:spPr>
          <a:xfrm rot="-5400000" flipH="1">
            <a:off x="8045600" y="2273674"/>
            <a:ext cx="3333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5" name="Shape 345"/>
          <p:cNvCxnSpPr>
            <a:stCxn id="340" idx="2"/>
            <a:endCxn id="341" idx="0"/>
          </p:cNvCxnSpPr>
          <p:nvPr/>
        </p:nvCxnSpPr>
        <p:spPr>
          <a:xfrm rot="5400000">
            <a:off x="7200350" y="1429024"/>
            <a:ext cx="333300" cy="16899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6" name="Shape 346"/>
          <p:cNvCxnSpPr>
            <a:stCxn id="341" idx="2"/>
            <a:endCxn id="347" idx="0"/>
          </p:cNvCxnSpPr>
          <p:nvPr/>
        </p:nvCxnSpPr>
        <p:spPr>
          <a:xfrm rot="5400000">
            <a:off x="5824025" y="2446524"/>
            <a:ext cx="247200" cy="1148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48" name="Shape 348"/>
          <p:cNvCxnSpPr>
            <a:stCxn id="341" idx="2"/>
            <a:endCxn id="343" idx="0"/>
          </p:cNvCxnSpPr>
          <p:nvPr/>
        </p:nvCxnSpPr>
        <p:spPr>
          <a:xfrm rot="-5400000" flipH="1">
            <a:off x="6757625" y="2661624"/>
            <a:ext cx="247200" cy="7184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9" name="Shape 349"/>
          <p:cNvSpPr/>
          <p:nvPr/>
        </p:nvSpPr>
        <p:spPr>
          <a:xfrm>
            <a:off x="3320200" y="39258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ex0</a:t>
            </a:r>
          </a:p>
        </p:txBody>
      </p:sp>
      <p:sp>
        <p:nvSpPr>
          <p:cNvPr id="350" name="Shape 350"/>
          <p:cNvSpPr/>
          <p:nvPr/>
        </p:nvSpPr>
        <p:spPr>
          <a:xfrm>
            <a:off x="5083725" y="3925825"/>
            <a:ext cx="1568100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guidelines.docx</a:t>
            </a:r>
          </a:p>
        </p:txBody>
      </p:sp>
      <p:sp>
        <p:nvSpPr>
          <p:cNvPr id="351" name="Shape 351"/>
          <p:cNvSpPr/>
          <p:nvPr/>
        </p:nvSpPr>
        <p:spPr>
          <a:xfrm>
            <a:off x="1594400" y="4537550"/>
            <a:ext cx="1568100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example.py</a:t>
            </a:r>
          </a:p>
        </p:txBody>
      </p:sp>
      <p:cxnSp>
        <p:nvCxnSpPr>
          <p:cNvPr id="352" name="Shape 352"/>
          <p:cNvCxnSpPr>
            <a:stCxn id="347" idx="2"/>
            <a:endCxn id="349" idx="0"/>
          </p:cNvCxnSpPr>
          <p:nvPr/>
        </p:nvCxnSpPr>
        <p:spPr>
          <a:xfrm rot="5400000">
            <a:off x="4576325" y="3128874"/>
            <a:ext cx="324900" cy="12693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3" name="Shape 353"/>
          <p:cNvCxnSpPr>
            <a:stCxn id="347" idx="2"/>
            <a:endCxn id="350" idx="0"/>
          </p:cNvCxnSpPr>
          <p:nvPr/>
        </p:nvCxnSpPr>
        <p:spPr>
          <a:xfrm rot="-5400000" flipH="1">
            <a:off x="5458175" y="3516324"/>
            <a:ext cx="324900" cy="4944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4" name="Shape 354"/>
          <p:cNvCxnSpPr>
            <a:stCxn id="355" idx="2"/>
            <a:endCxn id="351" idx="0"/>
          </p:cNvCxnSpPr>
          <p:nvPr/>
        </p:nvCxnSpPr>
        <p:spPr>
          <a:xfrm rot="-5400000" flipH="1">
            <a:off x="2301200" y="4459674"/>
            <a:ext cx="1551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55" name="Shape 355"/>
          <p:cNvSpPr/>
          <p:nvPr/>
        </p:nvSpPr>
        <p:spPr>
          <a:xfrm>
            <a:off x="1594400" y="3925825"/>
            <a:ext cx="1568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ex1</a:t>
            </a:r>
          </a:p>
        </p:txBody>
      </p:sp>
      <p:cxnSp>
        <p:nvCxnSpPr>
          <p:cNvPr id="356" name="Shape 356"/>
          <p:cNvCxnSpPr>
            <a:stCxn id="347" idx="2"/>
            <a:endCxn id="355" idx="0"/>
          </p:cNvCxnSpPr>
          <p:nvPr/>
        </p:nvCxnSpPr>
        <p:spPr>
          <a:xfrm rot="5400000">
            <a:off x="3713525" y="2266074"/>
            <a:ext cx="324900" cy="2994900"/>
          </a:xfrm>
          <a:prstGeom prst="bent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7" name="Shape 347"/>
          <p:cNvSpPr/>
          <p:nvPr/>
        </p:nvSpPr>
        <p:spPr>
          <a:xfrm>
            <a:off x="4589375" y="3144475"/>
            <a:ext cx="1568100" cy="456599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intro_excercise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420793" y="1225225"/>
            <a:ext cx="611093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Note</a:t>
            </a:r>
            <a:r>
              <a:rPr lang="en" dirty="0"/>
              <a:t> if you don’t specify a name for the zip it will override the existing file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E.g. 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zip 1.py 2.py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→ </a:t>
            </a:r>
            <a:r>
              <a:rPr lang="en" sz="1400" dirty="0"/>
              <a:t> </a:t>
            </a:r>
            <a:r>
              <a:rPr lang="en" dirty="0"/>
              <a:t>A new zip file was created, its name is 1.py and the previous content of 1.py is deleted.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Instead, remember to specify a name for the zip : 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zip my_zip.zip 1.py 2.py</a:t>
            </a:r>
          </a:p>
        </p:txBody>
      </p:sp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brief introduction to Linux command line</a:t>
            </a:r>
          </a:p>
        </p:txBody>
      </p:sp>
      <p:sp>
        <p:nvSpPr>
          <p:cNvPr id="363" name="Shape 363"/>
          <p:cNvSpPr/>
          <p:nvPr/>
        </p:nvSpPr>
        <p:spPr>
          <a:xfrm>
            <a:off x="6410000" y="2028750"/>
            <a:ext cx="1278299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1.py</a:t>
            </a:r>
          </a:p>
        </p:txBody>
      </p:sp>
      <p:cxnSp>
        <p:nvCxnSpPr>
          <p:cNvPr id="364" name="Shape 364"/>
          <p:cNvCxnSpPr>
            <a:stCxn id="365" idx="2"/>
            <a:endCxn id="363" idx="0"/>
          </p:cNvCxnSpPr>
          <p:nvPr/>
        </p:nvCxnSpPr>
        <p:spPr>
          <a:xfrm rot="5400000">
            <a:off x="7459625" y="1058099"/>
            <a:ext cx="560099" cy="1381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5" name="Shape 365"/>
          <p:cNvSpPr/>
          <p:nvPr/>
        </p:nvSpPr>
        <p:spPr>
          <a:xfrm>
            <a:off x="7875725" y="1012050"/>
            <a:ext cx="1109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ex1</a:t>
            </a:r>
          </a:p>
        </p:txBody>
      </p:sp>
      <p:sp>
        <p:nvSpPr>
          <p:cNvPr id="366" name="Shape 366"/>
          <p:cNvSpPr/>
          <p:nvPr/>
        </p:nvSpPr>
        <p:spPr>
          <a:xfrm>
            <a:off x="7875718" y="2028750"/>
            <a:ext cx="1278299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2.py</a:t>
            </a:r>
          </a:p>
        </p:txBody>
      </p:sp>
      <p:cxnSp>
        <p:nvCxnSpPr>
          <p:cNvPr id="367" name="Shape 367"/>
          <p:cNvCxnSpPr>
            <a:stCxn id="365" idx="2"/>
            <a:endCxn id="366" idx="0"/>
          </p:cNvCxnSpPr>
          <p:nvPr/>
        </p:nvCxnSpPr>
        <p:spPr>
          <a:xfrm rot="-5400000" flipH="1">
            <a:off x="8192525" y="1706399"/>
            <a:ext cx="560099" cy="8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8" name="Shape 368"/>
          <p:cNvSpPr/>
          <p:nvPr/>
        </p:nvSpPr>
        <p:spPr>
          <a:xfrm>
            <a:off x="6312550" y="4059350"/>
            <a:ext cx="1278299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1.py</a:t>
            </a:r>
          </a:p>
        </p:txBody>
      </p:sp>
      <p:cxnSp>
        <p:nvCxnSpPr>
          <p:cNvPr id="369" name="Shape 369"/>
          <p:cNvCxnSpPr>
            <a:stCxn id="370" idx="2"/>
            <a:endCxn id="368" idx="0"/>
          </p:cNvCxnSpPr>
          <p:nvPr/>
        </p:nvCxnSpPr>
        <p:spPr>
          <a:xfrm rot="5400000">
            <a:off x="7362175" y="3088699"/>
            <a:ext cx="560100" cy="1381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0" name="Shape 370"/>
          <p:cNvSpPr/>
          <p:nvPr/>
        </p:nvSpPr>
        <p:spPr>
          <a:xfrm>
            <a:off x="7778275" y="3042650"/>
            <a:ext cx="1109100" cy="456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ex1</a:t>
            </a:r>
          </a:p>
        </p:txBody>
      </p:sp>
      <p:sp>
        <p:nvSpPr>
          <p:cNvPr id="371" name="Shape 371"/>
          <p:cNvSpPr/>
          <p:nvPr/>
        </p:nvSpPr>
        <p:spPr>
          <a:xfrm>
            <a:off x="7778268" y="4059350"/>
            <a:ext cx="1278299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2.py</a:t>
            </a:r>
          </a:p>
        </p:txBody>
      </p:sp>
      <p:cxnSp>
        <p:nvCxnSpPr>
          <p:cNvPr id="372" name="Shape 372"/>
          <p:cNvCxnSpPr>
            <a:stCxn id="370" idx="2"/>
            <a:endCxn id="371" idx="0"/>
          </p:cNvCxnSpPr>
          <p:nvPr/>
        </p:nvCxnSpPr>
        <p:spPr>
          <a:xfrm rot="-5400000" flipH="1">
            <a:off x="8095075" y="3736999"/>
            <a:ext cx="560100" cy="8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3" name="Shape 373"/>
          <p:cNvCxnSpPr/>
          <p:nvPr/>
        </p:nvCxnSpPr>
        <p:spPr>
          <a:xfrm>
            <a:off x="6407475" y="2039300"/>
            <a:ext cx="1283100" cy="4427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4" name="Shape 374"/>
          <p:cNvCxnSpPr/>
          <p:nvPr/>
        </p:nvCxnSpPr>
        <p:spPr>
          <a:xfrm rot="10800000" flipH="1">
            <a:off x="6418900" y="2039349"/>
            <a:ext cx="1266599" cy="452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5" name="Shape 375"/>
          <p:cNvSpPr/>
          <p:nvPr/>
        </p:nvSpPr>
        <p:spPr>
          <a:xfrm>
            <a:off x="4888275" y="4059350"/>
            <a:ext cx="1278299" cy="456599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my_zip.zip</a:t>
            </a:r>
          </a:p>
        </p:txBody>
      </p:sp>
      <p:cxnSp>
        <p:nvCxnSpPr>
          <p:cNvPr id="376" name="Shape 376"/>
          <p:cNvCxnSpPr>
            <a:stCxn id="370" idx="2"/>
            <a:endCxn id="375" idx="0"/>
          </p:cNvCxnSpPr>
          <p:nvPr/>
        </p:nvCxnSpPr>
        <p:spPr>
          <a:xfrm rot="5400000">
            <a:off x="6650125" y="2376649"/>
            <a:ext cx="560100" cy="2805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5824A1B-AE9F-4DF8-9AF3-3CD9BC3B3A7C}"/>
              </a:ext>
            </a:extLst>
          </p:cNvPr>
          <p:cNvGrpSpPr/>
          <p:nvPr/>
        </p:nvGrpSpPr>
        <p:grpSpPr>
          <a:xfrm>
            <a:off x="514830" y="2842825"/>
            <a:ext cx="8639187" cy="2121061"/>
            <a:chOff x="514830" y="2842825"/>
            <a:chExt cx="8639187" cy="2121061"/>
          </a:xfrm>
        </p:grpSpPr>
        <p:sp>
          <p:nvSpPr>
            <p:cNvPr id="18" name="Shape 365">
              <a:extLst>
                <a:ext uri="{FF2B5EF4-FFF2-40B4-BE49-F238E27FC236}">
                  <a16:creationId xmlns:a16="http://schemas.microsoft.com/office/drawing/2014/main" id="{3AA4682F-24DD-4B9C-B3AA-EFE265DAB1B7}"/>
                </a:ext>
              </a:extLst>
            </p:cNvPr>
            <p:cNvSpPr/>
            <p:nvPr/>
          </p:nvSpPr>
          <p:spPr>
            <a:xfrm>
              <a:off x="7590848" y="2842825"/>
              <a:ext cx="1553151" cy="516000"/>
            </a:xfrm>
            <a:prstGeom prst="rect">
              <a:avLst/>
            </a:prstGeom>
            <a:solidFill>
              <a:schemeClr val="bg1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lang="e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5702F24-D070-4373-B69B-C447D530070D}"/>
                </a:ext>
              </a:extLst>
            </p:cNvPr>
            <p:cNvSpPr/>
            <p:nvPr/>
          </p:nvSpPr>
          <p:spPr>
            <a:xfrm>
              <a:off x="514830" y="3204242"/>
              <a:ext cx="8639187" cy="17596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9820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zip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cd to your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destination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folder</a:t>
            </a:r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62" y="912587"/>
            <a:ext cx="63341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zip</a:t>
            </a:r>
          </a:p>
        </p:txBody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16721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Observe the files in current directory</a:t>
            </a:r>
          </a:p>
        </p:txBody>
      </p:sp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62" y="902087"/>
            <a:ext cx="63341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zip</a:t>
            </a: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17838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a new zip whose name is </a:t>
            </a:r>
            <a:r>
              <a:rPr lang="en" b="1"/>
              <a:t>ex0.zip</a:t>
            </a:r>
            <a:r>
              <a:rPr lang="en"/>
              <a:t> which inclueds all the files in current folder (using the * wildcard)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62" y="887612"/>
            <a:ext cx="63341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zip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17838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ls to see it is there : </a:t>
            </a:r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62" y="894187"/>
            <a:ext cx="63341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zip</a:t>
            </a:r>
          </a:p>
        </p:txBody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17838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a new folder to see the zip includes all the files you needed.</a:t>
            </a:r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62" y="894212"/>
            <a:ext cx="63341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Intro - </a:t>
            </a:r>
            <a:r>
              <a:rPr lang="en" dirty="0">
                <a:solidFill>
                  <a:srgbClr val="FF0000"/>
                </a:solidFill>
              </a:rPr>
              <a:t>course guidelines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79099" y="1225225"/>
            <a:ext cx="937265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Could be found at the course’s website </a:t>
            </a:r>
            <a:r>
              <a:rPr lang="en" sz="1200" dirty="0"/>
              <a:t>(</a:t>
            </a:r>
            <a:r>
              <a:rPr lang="en" sz="1200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" sz="1200" dirty="0"/>
              <a:t>)</a:t>
            </a:r>
            <a:r>
              <a:rPr lang="en" dirty="0"/>
              <a:t>, </a:t>
            </a:r>
            <a:r>
              <a:rPr lang="en" b="1" dirty="0"/>
              <a:t>very (!!) important to read</a:t>
            </a:r>
            <a:r>
              <a:rPr lang="en" dirty="0"/>
              <a:t>.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Guidelines highlights :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" b="1" dirty="0"/>
              <a:t>How to contact the course staf</a:t>
            </a:r>
            <a:r>
              <a:rPr lang="en-US" b="1" dirty="0"/>
              <a:t>f</a:t>
            </a:r>
            <a:endParaRPr lang="en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" b="1" dirty="0"/>
              <a:t>Course grade </a:t>
            </a:r>
            <a:r>
              <a:rPr lang="en" dirty="0"/>
              <a:t>= 50% (</a:t>
            </a:r>
            <a:r>
              <a:rPr lang="en" i="1" dirty="0"/>
              <a:t>best of n-1</a:t>
            </a:r>
            <a:r>
              <a:rPr lang="en" dirty="0"/>
              <a:t>) exercise + 50% exam</a:t>
            </a:r>
          </a:p>
          <a:p>
            <a:pPr marL="1428750" lvl="2" indent="-285750">
              <a:buFont typeface="Arial" panose="020B0604020202020204" pitchFamily="34" charset="0"/>
              <a:buChar char="•"/>
            </a:pPr>
            <a:r>
              <a:rPr lang="en" dirty="0"/>
              <a:t>one of the excercises is a </a:t>
            </a:r>
            <a:r>
              <a:rPr lang="en" b="1" dirty="0"/>
              <a:t>project </a:t>
            </a:r>
            <a:r>
              <a:rPr lang="en" dirty="0"/>
              <a:t>worth 2 exercise</a:t>
            </a:r>
            <a:r>
              <a:rPr lang="en-US" dirty="0"/>
              <a:t>s</a:t>
            </a:r>
            <a:endParaRPr lang="en" dirty="0"/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Exercises</a:t>
            </a:r>
            <a:r>
              <a:rPr lang="en" dirty="0"/>
              <a:t> – </a:t>
            </a:r>
            <a:r>
              <a:rPr lang="en-US" dirty="0"/>
              <a:t>recommendations, roles, scoring and appeals.</a:t>
            </a:r>
            <a:endParaRPr lang="en" b="1" dirty="0"/>
          </a:p>
          <a:p>
            <a:pPr marL="971550" lvl="4" indent="-285750">
              <a:buFont typeface="Arial" panose="020B0604020202020204" pitchFamily="34" charset="0"/>
              <a:buChar char="•"/>
            </a:pPr>
            <a:r>
              <a:rPr lang="en" b="1" dirty="0"/>
              <a:t>Code efficiency</a:t>
            </a:r>
            <a:r>
              <a:rPr lang="en" dirty="0"/>
              <a:t> matters  - Don’t repeat code, make use of functions.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" b="1" dirty="0"/>
              <a:t>Style</a:t>
            </a:r>
            <a:r>
              <a:rPr lang="en" dirty="0"/>
              <a:t> matters - Following the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coding style </a:t>
            </a:r>
            <a:r>
              <a:rPr lang="en" dirty="0"/>
              <a:t>in Intro’s website is obligatory.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zip</a:t>
            </a: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17838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Move the zip to that folder</a:t>
            </a:r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62" y="913912"/>
            <a:ext cx="63341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zip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17838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 to the test folder and see your zip is there.</a:t>
            </a:r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62" y="907337"/>
            <a:ext cx="63341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Create zip</a:t>
            </a:r>
          </a:p>
        </p:txBody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17838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Unzip to verify its content.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62" y="894212"/>
            <a:ext cx="63341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Create zip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17838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Course 67100 will provide you with all the information you need to use Linux and more!</a:t>
            </a:r>
            <a:endParaRPr lang="en" dirty="0">
              <a:solidFill>
                <a:srgbClr val="FF0000"/>
              </a:solidFill>
            </a:endParaRPr>
          </a:p>
        </p:txBody>
      </p:sp>
      <p:pic>
        <p:nvPicPr>
          <p:cNvPr id="439" name="Shape 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862" y="894212"/>
            <a:ext cx="63341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9569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is programming?</a:t>
            </a:r>
          </a:p>
        </p:txBody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b="1">
                <a:latin typeface="Georgia"/>
                <a:ea typeface="Georgia"/>
                <a:cs typeface="Georgia"/>
                <a:sym typeface="Georgia"/>
              </a:rPr>
              <a:t>Programming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i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 a process that leads from an original formulation of a</a:t>
            </a:r>
            <a:r>
              <a:rPr lang="en" b="1" i="1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computing problem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</a:t>
            </a:r>
            <a:r>
              <a:rPr lang="en" b="1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executable computer programs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"/>
              <a:t> </a:t>
            </a:r>
            <a:r>
              <a:rPr lang="en" sz="1200"/>
              <a:t>[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wikipedia</a:t>
            </a:r>
            <a:r>
              <a:rPr lang="en" sz="1200"/>
              <a:t>]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b="1" i="1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 computing problem </a:t>
            </a:r>
            <a:r>
              <a:rPr lang="en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</a:t>
            </a:r>
            <a:r>
              <a:rPr lang="en"/>
              <a:t>a certain task you want to execute or problem you want to solve.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You make up a solution.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You create a list of orders (a </a:t>
            </a:r>
            <a:r>
              <a:rPr lang="en" i="1"/>
              <a:t>program</a:t>
            </a:r>
            <a:r>
              <a:rPr lang="en"/>
              <a:t>) which solves the problem.</a:t>
            </a:r>
          </a:p>
          <a:p>
            <a:pPr indent="457200">
              <a:spcBef>
                <a:spcPts val="0"/>
              </a:spcBef>
              <a:buNone/>
            </a:pPr>
            <a:endParaRPr sz="1050"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programming?</a:t>
            </a: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Georgia"/>
                <a:ea typeface="Georgia"/>
                <a:cs typeface="Georgia"/>
                <a:sym typeface="Georgia"/>
              </a:rPr>
              <a:t>Example - Which is the largest number in the list [6, 5, 1024 , 4, 3] ?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b="1" i="1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Computing problem - </a:t>
            </a:r>
            <a:r>
              <a:rPr lang="en"/>
              <a:t>Finding the largest number.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Solution 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Draw a rectangle</a:t>
            </a:r>
          </a:p>
          <a:p>
            <a:pPr lvl="0" indent="457200" rtl="0">
              <a:spcBef>
                <a:spcPts val="0"/>
              </a:spcBef>
              <a:buNone/>
            </a:pPr>
            <a:endParaRPr sz="1050"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programming?</a:t>
            </a:r>
          </a:p>
        </p:txBody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Georgia"/>
                <a:ea typeface="Georgia"/>
                <a:cs typeface="Georgia"/>
                <a:sym typeface="Georgia"/>
              </a:rPr>
              <a:t>Example - Which is the largest number in the list [6, 5, 1024 , 4, 3] ?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b="1" i="1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Computing problem - </a:t>
            </a:r>
            <a:r>
              <a:rPr lang="en"/>
              <a:t>Finding the largest number.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Solution 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Draw a rectangle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Call it “The largest number so far”</a:t>
            </a:r>
          </a:p>
          <a:p>
            <a:pPr lvl="0" indent="457200" rtl="0">
              <a:spcBef>
                <a:spcPts val="0"/>
              </a:spcBef>
              <a:buNone/>
            </a:pPr>
            <a:endParaRPr sz="1050"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7247100" y="2391700"/>
            <a:ext cx="1585200" cy="6203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programming?</a:t>
            </a:r>
          </a:p>
        </p:txBody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Georgia"/>
                <a:ea typeface="Georgia"/>
                <a:cs typeface="Georgia"/>
                <a:sym typeface="Georgia"/>
              </a:rPr>
              <a:t>Example - Which is the largest number in the list [6, 5, 1024 , 4, 3] ?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b="1" i="1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Computing problem - </a:t>
            </a:r>
            <a:r>
              <a:rPr lang="en"/>
              <a:t>Finding the largest number.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Solution 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Draw a rectangle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Call it “The largest number so far”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Write inside it the first number</a:t>
            </a:r>
          </a:p>
          <a:p>
            <a:pPr lvl="0" indent="457200" rtl="0">
              <a:spcBef>
                <a:spcPts val="0"/>
              </a:spcBef>
              <a:buNone/>
            </a:pPr>
            <a:endParaRPr sz="1050"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7158203" y="2071581"/>
            <a:ext cx="1733100" cy="4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largest_so_far</a:t>
            </a:r>
          </a:p>
        </p:txBody>
      </p:sp>
      <p:sp>
        <p:nvSpPr>
          <p:cNvPr id="466" name="Shape 466"/>
          <p:cNvSpPr/>
          <p:nvPr/>
        </p:nvSpPr>
        <p:spPr>
          <a:xfrm>
            <a:off x="7247100" y="2391700"/>
            <a:ext cx="1585200" cy="6203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programming?</a:t>
            </a:r>
          </a:p>
        </p:txBody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Example - Which is the largest number in the list [6, 5, 1024 , 4, 3] ?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b="1" i="1" dirty="0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Computing problem - </a:t>
            </a:r>
            <a:r>
              <a:rPr lang="en" dirty="0"/>
              <a:t>Finding the largest number.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Solution 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Draw a rectangle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Call it “The largest number so far”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Write inside it the first number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Put your finger on the second number in the list</a:t>
            </a:r>
          </a:p>
          <a:p>
            <a:pPr lvl="0" indent="457200" rtl="0">
              <a:spcBef>
                <a:spcPts val="0"/>
              </a:spcBef>
              <a:buNone/>
            </a:pPr>
            <a:endParaRPr sz="1050" dirty="0"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7158203" y="2071581"/>
            <a:ext cx="1733100" cy="4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largest_so_far</a:t>
            </a:r>
          </a:p>
        </p:txBody>
      </p:sp>
      <p:sp>
        <p:nvSpPr>
          <p:cNvPr id="474" name="Shape 474"/>
          <p:cNvSpPr/>
          <p:nvPr/>
        </p:nvSpPr>
        <p:spPr>
          <a:xfrm>
            <a:off x="7247100" y="2391700"/>
            <a:ext cx="1585200" cy="6203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- Course guideline cont.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3600" b="1" u="sng" dirty="0">
                <a:solidFill>
                  <a:srgbClr val="FF0000"/>
                </a:solidFill>
              </a:rPr>
              <a:t>NO CHEATING</a:t>
            </a:r>
            <a:r>
              <a:rPr lang="en" b="1" dirty="0">
                <a:solidFill>
                  <a:srgbClr val="FF0000"/>
                </a:solidFill>
              </a:rPr>
              <a:t> </a:t>
            </a:r>
            <a:r>
              <a:rPr lang="en" dirty="0"/>
              <a:t>we take it very seriously.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programming?</a:t>
            </a: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311700" y="1117641"/>
            <a:ext cx="8520599" cy="383086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Example - Which is the largest number in the list [6, 5, 1024 , 4, 3] ?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b="1" i="1" dirty="0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Computing problem - </a:t>
            </a:r>
            <a:r>
              <a:rPr lang="en" dirty="0"/>
              <a:t>Finding the largest number.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Solution 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Draw a rectangle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Call it “The largest number so far”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Write inside it the first number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Put your finger on the second number in the list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If the number you are pointing at is larger than the one in the rectangle, replace the  number in the box with the one you are pointing at</a:t>
            </a:r>
          </a:p>
          <a:p>
            <a:pPr lvl="0" indent="457200" rtl="0">
              <a:spcBef>
                <a:spcPts val="0"/>
              </a:spcBef>
              <a:buNone/>
            </a:pPr>
            <a:endParaRPr sz="1050" dirty="0"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7158203" y="2071581"/>
            <a:ext cx="1733100" cy="4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largest_so_far</a:t>
            </a:r>
          </a:p>
        </p:txBody>
      </p:sp>
      <p:sp>
        <p:nvSpPr>
          <p:cNvPr id="482" name="Shape 482"/>
          <p:cNvSpPr/>
          <p:nvPr/>
        </p:nvSpPr>
        <p:spPr>
          <a:xfrm>
            <a:off x="7247100" y="2391700"/>
            <a:ext cx="1585200" cy="6203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6</a:t>
            </a:r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941371" y="298693"/>
            <a:ext cx="1166650" cy="11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programming?</a:t>
            </a:r>
          </a:p>
        </p:txBody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311700" y="1117641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Example - Which is the largest number in the list [6, 5, 1024 , 4, 3] ?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b="1" i="1" dirty="0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Computing problem - </a:t>
            </a:r>
            <a:r>
              <a:rPr lang="en" dirty="0"/>
              <a:t>Finding the largest number.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Solution 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Draw a rectangle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Call it “The largest number so far”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Put your finger on the second number in the list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If the number you are pointing at is larger than the one in the rectangle, replace the  number in the box with the one you are pointing at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continue until you reach the end of the list</a:t>
            </a:r>
          </a:p>
          <a:p>
            <a:pPr lvl="0" indent="457200" rtl="0">
              <a:spcBef>
                <a:spcPts val="0"/>
              </a:spcBef>
              <a:buNone/>
            </a:pPr>
            <a:endParaRPr sz="1050" dirty="0"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Shape 490"/>
          <p:cNvSpPr txBox="1"/>
          <p:nvPr/>
        </p:nvSpPr>
        <p:spPr>
          <a:xfrm>
            <a:off x="7158203" y="2071581"/>
            <a:ext cx="1733100" cy="4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largest_so_far</a:t>
            </a:r>
          </a:p>
        </p:txBody>
      </p:sp>
      <p:sp>
        <p:nvSpPr>
          <p:cNvPr id="491" name="Shape 491"/>
          <p:cNvSpPr/>
          <p:nvPr/>
        </p:nvSpPr>
        <p:spPr>
          <a:xfrm>
            <a:off x="7247100" y="2391700"/>
            <a:ext cx="1585200" cy="6203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74771" y="298693"/>
            <a:ext cx="1166650" cy="11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is programming?</a:t>
            </a:r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311700" y="1131089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Example - Which is the largest number in the list [6, 5, 1024 , 4, 3] ?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b="1" i="1" dirty="0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Computing problem - </a:t>
            </a:r>
            <a:r>
              <a:rPr lang="en" dirty="0"/>
              <a:t>Finding the largest number.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Solution 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Draw a rectangle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Call it “The largest number so far”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Put your finger on the second number in the list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If the number you are pointing at is larger than the one in the rectangle, replace the  number in the box with the one you are pointing at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continue until you reach the end of the list</a:t>
            </a:r>
          </a:p>
          <a:p>
            <a:pPr lvl="0" indent="457200" rtl="0">
              <a:spcBef>
                <a:spcPts val="0"/>
              </a:spcBef>
              <a:buNone/>
            </a:pPr>
            <a:endParaRPr sz="1050" dirty="0"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Shape 499"/>
          <p:cNvSpPr txBox="1"/>
          <p:nvPr/>
        </p:nvSpPr>
        <p:spPr>
          <a:xfrm>
            <a:off x="7158203" y="2071581"/>
            <a:ext cx="1733100" cy="4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largest_so_far</a:t>
            </a:r>
          </a:p>
        </p:txBody>
      </p:sp>
      <p:sp>
        <p:nvSpPr>
          <p:cNvPr id="500" name="Shape 500"/>
          <p:cNvSpPr/>
          <p:nvPr/>
        </p:nvSpPr>
        <p:spPr>
          <a:xfrm>
            <a:off x="7247100" y="2391700"/>
            <a:ext cx="1585200" cy="6203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pic>
        <p:nvPicPr>
          <p:cNvPr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982324" y="298693"/>
            <a:ext cx="1166650" cy="11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programming?</a:t>
            </a:r>
          </a:p>
        </p:txBody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311700" y="1137813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Georgia"/>
                <a:ea typeface="Georgia"/>
                <a:cs typeface="Georgia"/>
                <a:sym typeface="Georgia"/>
              </a:rPr>
              <a:t>Example - Which is the largest number in the list [6, 5, 1024 , 4, 3] ?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b="1" i="1" dirty="0">
                <a:solidFill>
                  <a:srgbClr val="2525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Computing problem - </a:t>
            </a:r>
            <a:r>
              <a:rPr lang="en" dirty="0"/>
              <a:t>Finding the largest number.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Solution 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Draw a rectangle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Call it “The largest number so far”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Put your finger on the second number in the list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If the number you are pointing at is larger than the one in the rectangle, replace the  number in the box with the one you are pointing at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continue until you reach the end of the list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You now have the largest number inside the rectangle.</a:t>
            </a:r>
          </a:p>
          <a:p>
            <a:pPr lvl="0" indent="457200" rtl="0">
              <a:spcBef>
                <a:spcPts val="0"/>
              </a:spcBef>
              <a:buNone/>
            </a:pPr>
            <a:endParaRPr sz="1050" dirty="0"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7158203" y="2071581"/>
            <a:ext cx="1733100" cy="4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largest_so_far</a:t>
            </a:r>
          </a:p>
        </p:txBody>
      </p:sp>
      <p:sp>
        <p:nvSpPr>
          <p:cNvPr id="509" name="Shape 509"/>
          <p:cNvSpPr/>
          <p:nvPr/>
        </p:nvSpPr>
        <p:spPr>
          <a:xfrm>
            <a:off x="7247100" y="2391700"/>
            <a:ext cx="1585200" cy="6203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1024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19540" y="298693"/>
            <a:ext cx="1166650" cy="116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programming?</a:t>
            </a:r>
          </a:p>
        </p:txBody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311700" y="1043678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Here is a list of commands which solve the problem. 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Who can execute these instruction? Anyone.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If we want the </a:t>
            </a:r>
            <a:r>
              <a:rPr lang="en" b="1" i="1" dirty="0"/>
              <a:t>computer </a:t>
            </a:r>
            <a:r>
              <a:rPr lang="en" dirty="0"/>
              <a:t>to execute them, we need to explain it to it using a language it understand - </a:t>
            </a:r>
            <a:r>
              <a:rPr lang="en" b="1" dirty="0"/>
              <a:t>A programming language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Draw a rectangle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Call it “The largest number so far”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Put your finger on the second number in the list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If the number you are pointing at is larger than the one in the rectangle, replace the  number in the box with the one you are pointing at,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 dirty="0"/>
              <a:t>continue until you reach the end of the list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You now have the largest number inside the rectangle.</a:t>
            </a:r>
          </a:p>
          <a:p>
            <a:pPr lvl="0" indent="457200" rtl="0">
              <a:spcBef>
                <a:spcPts val="0"/>
              </a:spcBef>
              <a:buNone/>
            </a:pPr>
            <a:endParaRPr sz="1050" dirty="0">
              <a:highlight>
                <a:srgbClr val="F1F1F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/>
          <p:nvPr/>
        </p:nvSpPr>
        <p:spPr>
          <a:xfrm rot="-5400000">
            <a:off x="4119749" y="-692009"/>
            <a:ext cx="904499" cy="7747200"/>
          </a:xfrm>
          <a:prstGeom prst="rightBracket">
            <a:avLst>
              <a:gd name="adj" fmla="val 8333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950" y="642549"/>
            <a:ext cx="868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3675" y="713650"/>
            <a:ext cx="138900" cy="1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What is a Programming language</a:t>
            </a:r>
          </a:p>
        </p:txBody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311700" y="13014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Python is a </a:t>
            </a:r>
            <a:r>
              <a:rPr lang="en" b="1" dirty="0"/>
              <a:t>programming language</a:t>
            </a:r>
            <a:r>
              <a:rPr lang="en" dirty="0"/>
              <a:t>, a language designed to communicate instructions to the computer.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You’ll meet many more during your degree : Java, C, C++ …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Python is a great choice for beginner programmer as it very intuitive and it’s very easy to write and run basic programs.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Python has 2 main versions 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Python2 (not in development any more)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b="1" dirty="0"/>
              <a:t>Python3 </a:t>
            </a:r>
            <a:r>
              <a:rPr lang="en" dirty="0"/>
              <a:t>(that’s the one we’ll use, </a:t>
            </a:r>
            <a:r>
              <a:rPr lang="en-US"/>
              <a:t>specifically 3.7</a:t>
            </a:r>
            <a:r>
              <a:rPr lang="en"/>
              <a:t>)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Introduction to Python</a:t>
            </a:r>
          </a:p>
        </p:txBody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u="sng" dirty="0"/>
              <a:t>Write a Python program</a:t>
            </a:r>
            <a:r>
              <a:rPr lang="en" dirty="0"/>
              <a:t> - To create a text file which contains legal </a:t>
            </a:r>
            <a:r>
              <a:rPr lang="en" b="1" dirty="0"/>
              <a:t>Python syntax</a:t>
            </a:r>
            <a:r>
              <a:rPr lang="en" dirty="0"/>
              <a:t> (words and sentences).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 dirty="0"/>
              <a:t>The suffix of Python scripts are </a:t>
            </a:r>
            <a:r>
              <a:rPr lang="en" i="1" dirty="0"/>
              <a:t>.py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u="sng" dirty="0"/>
              <a:t>Run a Python program</a:t>
            </a:r>
            <a:r>
              <a:rPr lang="en" dirty="0"/>
              <a:t> - Ask the computer (the Python interpreter) to execute the orders listed in the the text file.</a:t>
            </a:r>
            <a:endParaRPr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How do we create these text files?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We can use any text editor (e.g. notepad) but it’s easier to use a dedicated Python editor. The one we recommend is </a:t>
            </a:r>
            <a:r>
              <a:rPr lang="en" b="1" dirty="0"/>
              <a:t>PyCharm</a:t>
            </a:r>
            <a:r>
              <a:rPr lang="en" dirty="0"/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Using Python on Windows</a:t>
            </a:r>
          </a:p>
        </p:txBody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Download and install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WinPython</a:t>
            </a:r>
            <a:r>
              <a:rPr lang="en" dirty="0"/>
              <a:t> (see installation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instructions</a:t>
            </a:r>
            <a:r>
              <a:rPr lang="en" dirty="0"/>
              <a:t>) </a:t>
            </a:r>
          </a:p>
          <a:p>
            <a:pPr marL="457200" lvl="0" indent="-228600">
              <a:spcBef>
                <a:spcPts val="0"/>
              </a:spcBef>
              <a:buAutoNum type="arabicPeriod"/>
            </a:pPr>
            <a:r>
              <a:rPr lang="en" dirty="0"/>
              <a:t>The Python editor we recommend is </a:t>
            </a:r>
            <a:r>
              <a:rPr lang="en" b="1" dirty="0"/>
              <a:t>PyCharm</a:t>
            </a:r>
          </a:p>
        </p:txBody>
      </p:sp>
      <p:pic>
        <p:nvPicPr>
          <p:cNvPr id="3074" name="Picture 2" descr="תוצאת תמונה עבור ‪pycharm‬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260" y="247063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Downloading PyCharm</a:t>
            </a:r>
          </a:p>
        </p:txBody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4304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Google it (or find 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)</a:t>
            </a:r>
          </a:p>
        </p:txBody>
      </p:sp>
      <p:pic>
        <p:nvPicPr>
          <p:cNvPr id="544" name="Shape 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2196" y="1039171"/>
            <a:ext cx="5401800" cy="21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Downloading PyCharm</a:t>
            </a:r>
          </a:p>
        </p:txBody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4304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Google it (or find 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)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Choose your OS</a:t>
            </a:r>
          </a:p>
        </p:txBody>
      </p:sp>
      <p:pic>
        <p:nvPicPr>
          <p:cNvPr id="551" name="Shape 5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829" y="839824"/>
            <a:ext cx="5006175" cy="305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Shape 552"/>
          <p:cNvCxnSpPr/>
          <p:nvPr/>
        </p:nvCxnSpPr>
        <p:spPr>
          <a:xfrm rot="10800000" flipH="1">
            <a:off x="3684275" y="1810274"/>
            <a:ext cx="709799" cy="8772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- Contacting the course staff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General questions →</a:t>
            </a:r>
            <a:r>
              <a:rPr lang="en" b="1" dirty="0"/>
              <a:t> General questions forum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Questions about specific exercise → </a:t>
            </a:r>
            <a:r>
              <a:rPr lang="en" b="1" dirty="0"/>
              <a:t>Exercise question forum</a:t>
            </a:r>
            <a:r>
              <a:rPr lang="en" dirty="0"/>
              <a:t>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b="1" dirty="0"/>
              <a:t>Appeals</a:t>
            </a:r>
            <a:r>
              <a:rPr lang="en" dirty="0"/>
              <a:t> → Appeals forum will be opened after all exercises are checked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b="1" dirty="0"/>
              <a:t>No personal emails </a:t>
            </a:r>
            <a:r>
              <a:rPr lang="en" dirty="0"/>
              <a:t>please (we can’t track them, we won’t answer them)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Individual requests →</a:t>
            </a:r>
            <a:r>
              <a:rPr lang="en-US" b="1" dirty="0"/>
              <a:t>private request forum</a:t>
            </a:r>
            <a:endParaRPr lang="en" dirty="0"/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Downloading PyCharm</a:t>
            </a:r>
          </a:p>
        </p:txBody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4304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Google it (or find it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" dirty="0"/>
              <a:t>)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Choose your OS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Download the community edition</a:t>
            </a:r>
          </a:p>
        </p:txBody>
      </p:sp>
      <p:pic>
        <p:nvPicPr>
          <p:cNvPr id="559" name="Shape 5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829" y="839824"/>
            <a:ext cx="5006175" cy="305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Shape 560"/>
          <p:cNvCxnSpPr/>
          <p:nvPr/>
        </p:nvCxnSpPr>
        <p:spPr>
          <a:xfrm rot="10800000" flipH="1">
            <a:off x="7041525" y="3748049"/>
            <a:ext cx="709799" cy="8772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Downloading PyCharm</a:t>
            </a:r>
          </a:p>
        </p:txBody>
      </p:sp>
      <p:sp>
        <p:nvSpPr>
          <p:cNvPr id="566" name="Shape 56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388047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Google it (or find it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" dirty="0"/>
              <a:t>)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Choose your OS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Download the community edition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Install it → Next</a:t>
            </a:r>
          </a:p>
        </p:txBody>
      </p:sp>
      <p:pic>
        <p:nvPicPr>
          <p:cNvPr id="567" name="Shape 5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72876"/>
            <a:ext cx="2373406" cy="187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Downloading PyCharm</a:t>
            </a:r>
          </a:p>
        </p:txBody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7950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Google it (or find 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)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Choose your OS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Download the community edition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Install it → Next → Choose installation destination</a:t>
            </a:r>
          </a:p>
        </p:txBody>
      </p:sp>
      <p:pic>
        <p:nvPicPr>
          <p:cNvPr id="574" name="Shape 5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98147"/>
            <a:ext cx="2374222" cy="185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6442" y="3198130"/>
            <a:ext cx="2374222" cy="1851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Downloading PyCharm</a:t>
            </a:r>
          </a:p>
        </p:txBody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7950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Google it (or find it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here</a:t>
            </a:r>
            <a:r>
              <a:rPr lang="en" dirty="0"/>
              <a:t>)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Choose your OS</a:t>
            </a:r>
          </a:p>
          <a:p>
            <a:pPr marL="457200" lvl="0" indent="-228600">
              <a:buAutoNum type="arabicPeriod"/>
            </a:pPr>
            <a:r>
              <a:rPr lang="en" dirty="0"/>
              <a:t>Download the community edition (Next </a:t>
            </a:r>
            <a:r>
              <a:rPr lang="en" dirty="0">
                <a:sym typeface="Wingdings" panose="05000000000000000000" pitchFamily="2" charset="2"/>
              </a:rPr>
              <a:t></a:t>
            </a:r>
            <a:r>
              <a:rPr lang="en" dirty="0"/>
              <a:t> Next </a:t>
            </a:r>
            <a:r>
              <a:rPr lang="en" dirty="0">
                <a:sym typeface="Wingdings" panose="05000000000000000000" pitchFamily="2" charset="2"/>
              </a:rPr>
              <a:t></a:t>
            </a:r>
            <a:r>
              <a:rPr lang="en" dirty="0"/>
              <a:t> Next </a:t>
            </a:r>
            <a:r>
              <a:rPr lang="en" dirty="0">
                <a:sym typeface="Wingdings" panose="05000000000000000000" pitchFamily="2" charset="2"/>
              </a:rPr>
              <a:t>) </a:t>
            </a:r>
            <a:endParaRPr lang="en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 dirty="0"/>
              <a:t>Install it → Next → Choose installation destination → Mark options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31214"/>
            <a:ext cx="2469037" cy="191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38" y="3131198"/>
            <a:ext cx="2469037" cy="191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5439" y="3131209"/>
            <a:ext cx="2469037" cy="1918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Downloading PyCharm</a:t>
            </a:r>
          </a:p>
        </p:txBody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7950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Google it (or find 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)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Choose your OS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Download the community edition</a:t>
            </a: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"/>
              <a:t>Install it → Next → Choose installation destination → Mark options → Install → Finish, you got it</a:t>
            </a:r>
          </a:p>
        </p:txBody>
      </p:sp>
      <p:pic>
        <p:nvPicPr>
          <p:cNvPr id="591" name="Shape 5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577" y="3160059"/>
            <a:ext cx="2538042" cy="1926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PyCharm is already installed in CS labs</a:t>
            </a:r>
          </a:p>
        </p:txBody>
      </p:sp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7950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/>
              <a:t>To launch PyCharm from Linux : Open the terminal 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04" name="Shape 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7632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Shape 605"/>
          <p:cNvSpPr txBox="1">
            <a:spLocks noGrp="1"/>
          </p:cNvSpPr>
          <p:nvPr>
            <p:ph type="body" idx="2"/>
          </p:nvPr>
        </p:nvSpPr>
        <p:spPr>
          <a:xfrm>
            <a:off x="311700" y="3948719"/>
            <a:ext cx="8520599" cy="7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u="sng"/>
              <a:t>Launch Pycharm</a:t>
            </a:r>
          </a:p>
        </p:txBody>
      </p:sp>
      <p:sp>
        <p:nvSpPr>
          <p:cNvPr id="606" name="Shape 606"/>
          <p:cNvSpPr/>
          <p:nvPr/>
        </p:nvSpPr>
        <p:spPr>
          <a:xfrm>
            <a:off x="6259975" y="1323850"/>
            <a:ext cx="1826099" cy="127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Type : </a:t>
            </a:r>
          </a:p>
          <a:p>
            <a:pPr rtl="0">
              <a:spcBef>
                <a:spcPts val="0"/>
              </a:spcBef>
              <a:buNone/>
            </a:pPr>
            <a:r>
              <a:rPr lang="en" i="1"/>
              <a:t>pycharm &amp;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Press Enter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13" name="Shape 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7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20" name="Shape 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" y="0"/>
            <a:ext cx="91439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27" name="Shape 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Shape 628"/>
          <p:cNvSpPr txBox="1">
            <a:spLocks noGrp="1"/>
          </p:cNvSpPr>
          <p:nvPr>
            <p:ph type="body" idx="2"/>
          </p:nvPr>
        </p:nvSpPr>
        <p:spPr>
          <a:xfrm>
            <a:off x="311700" y="3948719"/>
            <a:ext cx="8520599" cy="7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u="sng"/>
              <a:t>Create new project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CF6B3-13C6-4503-BB92-FAD4A84D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– Lab hours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EEE4-6774-41F8-9076-CB1EF635A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 to your lectures and </a:t>
            </a:r>
            <a:r>
              <a:rPr lang="en-US" dirty="0" err="1"/>
              <a:t>tirguls</a:t>
            </a:r>
            <a:r>
              <a:rPr lang="en-US" dirty="0"/>
              <a:t>, you have additional 2 weekly lab hours.</a:t>
            </a:r>
          </a:p>
          <a:p>
            <a:r>
              <a:rPr lang="en-US" dirty="0"/>
              <a:t>In the lab you will solve a quiz with some questions and problems about the material of the same week. You can work there on your exercises as well.</a:t>
            </a:r>
          </a:p>
          <a:p>
            <a:r>
              <a:rPr lang="en-US" dirty="0"/>
              <a:t>You don’t have to go to the labs or answer the quiz (although it’s highly recommended to do so!), but if you do, you will get a Magen of up to 15% to your final grade.</a:t>
            </a:r>
          </a:p>
        </p:txBody>
      </p:sp>
    </p:spTree>
    <p:extLst>
      <p:ext uri="{BB962C8B-B14F-4D97-AF65-F5344CB8AC3E}">
        <p14:creationId xmlns:p14="http://schemas.microsoft.com/office/powerpoint/2010/main" val="17786718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75" y="533400"/>
            <a:ext cx="634365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 txBox="1">
            <a:spLocks noGrp="1"/>
          </p:cNvSpPr>
          <p:nvPr>
            <p:ph type="body" idx="2"/>
          </p:nvPr>
        </p:nvSpPr>
        <p:spPr>
          <a:xfrm>
            <a:off x="311700" y="3948719"/>
            <a:ext cx="8520599" cy="7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u="sng"/>
              <a:t>Choose Pure Python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381000"/>
            <a:ext cx="634365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Shape 644"/>
          <p:cNvSpPr txBox="1">
            <a:spLocks noGrp="1"/>
          </p:cNvSpPr>
          <p:nvPr>
            <p:ph type="body" idx="2"/>
          </p:nvPr>
        </p:nvSpPr>
        <p:spPr>
          <a:xfrm>
            <a:off x="311700" y="3643919"/>
            <a:ext cx="8520599" cy="7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u="sng"/>
              <a:t>Choose a folder for the project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51" name="Shape 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600" y="-12"/>
            <a:ext cx="4114800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57" name="Shape 65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58" name="Shape 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381000"/>
            <a:ext cx="634365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Shape 659"/>
          <p:cNvSpPr txBox="1">
            <a:spLocks noGrp="1"/>
          </p:cNvSpPr>
          <p:nvPr>
            <p:ph type="body" idx="2"/>
          </p:nvPr>
        </p:nvSpPr>
        <p:spPr>
          <a:xfrm>
            <a:off x="311700" y="3643919"/>
            <a:ext cx="8520599" cy="7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u="sng"/>
              <a:t>Create the project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66" name="Shape 666"/>
          <p:cNvPicPr preferRelativeResize="0"/>
          <p:nvPr/>
        </p:nvPicPr>
        <p:blipFill rotWithShape="1">
          <a:blip r:embed="rId3">
            <a:alphaModFix/>
          </a:blip>
          <a:srcRect l="13422" t="4340" r="13231" b="4093"/>
          <a:stretch/>
        </p:blipFill>
        <p:spPr>
          <a:xfrm>
            <a:off x="1070750" y="223350"/>
            <a:ext cx="6706900" cy="47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Shape 667"/>
          <p:cNvSpPr txBox="1">
            <a:spLocks noGrp="1"/>
          </p:cNvSpPr>
          <p:nvPr>
            <p:ph type="body" idx="2"/>
          </p:nvPr>
        </p:nvSpPr>
        <p:spPr>
          <a:xfrm>
            <a:off x="845100" y="3796319"/>
            <a:ext cx="8520599" cy="7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u="sng"/>
              <a:t>Enjoy the tip of the day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674" name="Shape 674"/>
          <p:cNvPicPr preferRelativeResize="0"/>
          <p:nvPr/>
        </p:nvPicPr>
        <p:blipFill rotWithShape="1">
          <a:blip r:embed="rId3">
            <a:alphaModFix/>
          </a:blip>
          <a:srcRect l="13899" t="4801" r="14007" b="4090"/>
          <a:stretch/>
        </p:blipFill>
        <p:spPr>
          <a:xfrm>
            <a:off x="1114725" y="246925"/>
            <a:ext cx="6592574" cy="4686373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 txBox="1">
            <a:spLocks noGrp="1"/>
          </p:cNvSpPr>
          <p:nvPr>
            <p:ph type="body" idx="2"/>
          </p:nvPr>
        </p:nvSpPr>
        <p:spPr>
          <a:xfrm>
            <a:off x="1070750" y="781969"/>
            <a:ext cx="8520599" cy="780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u="sng"/>
              <a:t>Here is your project</a:t>
            </a:r>
          </a:p>
        </p:txBody>
      </p:sp>
      <p:cxnSp>
        <p:nvCxnSpPr>
          <p:cNvPr id="676" name="Shape 676"/>
          <p:cNvCxnSpPr/>
          <p:nvPr/>
        </p:nvCxnSpPr>
        <p:spPr>
          <a:xfrm rot="10800000">
            <a:off x="2054099" y="883925"/>
            <a:ext cx="202200" cy="1352699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Make sure you use Python</a:t>
            </a:r>
            <a:r>
              <a:rPr lang="en" b="1"/>
              <a:t>3</a:t>
            </a:r>
            <a:r>
              <a:rPr lang="en"/>
              <a:t> interpreter</a:t>
            </a:r>
          </a:p>
        </p:txBody>
      </p:sp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File → Settings → Project → Project interpreter</a:t>
            </a:r>
          </a:p>
        </p:txBody>
      </p:sp>
      <p:pic>
        <p:nvPicPr>
          <p:cNvPr id="683" name="Shape 683"/>
          <p:cNvPicPr preferRelativeResize="0"/>
          <p:nvPr/>
        </p:nvPicPr>
        <p:blipFill rotWithShape="1">
          <a:blip r:embed="rId3">
            <a:alphaModFix/>
          </a:blip>
          <a:srcRect r="69109" b="36780"/>
          <a:stretch/>
        </p:blipFill>
        <p:spPr>
          <a:xfrm>
            <a:off x="0" y="1773625"/>
            <a:ext cx="2824651" cy="32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Shape 6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350" y="1773625"/>
            <a:ext cx="4941958" cy="32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>
            <a:spLocks noGrp="1"/>
          </p:cNvSpPr>
          <p:nvPr>
            <p:ph type="title"/>
          </p:nvPr>
        </p:nvSpPr>
        <p:spPr>
          <a:xfrm>
            <a:off x="311700" y="1077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lang="en"/>
              <a:t>Make sure you use Python</a:t>
            </a:r>
            <a:r>
              <a:rPr lang="en" b="1"/>
              <a:t>3</a:t>
            </a:r>
            <a:r>
              <a:rPr lang="en"/>
              <a:t> interpreter - On Windows</a:t>
            </a:r>
          </a:p>
        </p:txBody>
      </p:sp>
      <p:sp>
        <p:nvSpPr>
          <p:cNvPr id="690" name="Shape 690"/>
          <p:cNvSpPr txBox="1">
            <a:spLocks noGrp="1"/>
          </p:cNvSpPr>
          <p:nvPr>
            <p:ph type="body" idx="1"/>
          </p:nvPr>
        </p:nvSpPr>
        <p:spPr>
          <a:xfrm>
            <a:off x="311700" y="1871150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If you go to :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File → Settings → Project → Project interpreter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and have </a:t>
            </a:r>
            <a:r>
              <a:rPr lang="en" b="1" dirty="0"/>
              <a:t>no interpreters </a:t>
            </a:r>
            <a:r>
              <a:rPr lang="en" dirty="0"/>
              <a:t>to choose from, you need to direct PyCharm to the local python installation you made (when </a:t>
            </a:r>
            <a:r>
              <a:rPr lang="en" u="sng" dirty="0">
                <a:solidFill>
                  <a:schemeClr val="hlink"/>
                </a:solidFill>
                <a:hlinkClick r:id="rId3" action="ppaction://hlinksldjump"/>
              </a:rPr>
              <a:t>installing WinPython</a:t>
            </a:r>
            <a:r>
              <a:rPr lang="en" dirty="0"/>
              <a:t>)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>
            <a:spLocks noGrp="1"/>
          </p:cNvSpPr>
          <p:nvPr>
            <p:ph type="title"/>
          </p:nvPr>
        </p:nvSpPr>
        <p:spPr>
          <a:xfrm>
            <a:off x="311700" y="1077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Make sure you use Python</a:t>
            </a:r>
            <a:r>
              <a:rPr lang="en" b="1"/>
              <a:t>3</a:t>
            </a:r>
            <a:r>
              <a:rPr lang="en"/>
              <a:t> interpreter - On Windows</a:t>
            </a:r>
          </a:p>
        </p:txBody>
      </p:sp>
      <p:sp>
        <p:nvSpPr>
          <p:cNvPr id="696" name="Shape 696"/>
          <p:cNvSpPr txBox="1">
            <a:spLocks noGrp="1"/>
          </p:cNvSpPr>
          <p:nvPr>
            <p:ph type="body" idx="1"/>
          </p:nvPr>
        </p:nvSpPr>
        <p:spPr>
          <a:xfrm>
            <a:off x="311700" y="1871150"/>
            <a:ext cx="33269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Press the configuration button</a:t>
            </a:r>
          </a:p>
        </p:txBody>
      </p:sp>
      <p:pic>
        <p:nvPicPr>
          <p:cNvPr id="697" name="Shape 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700" y="1308375"/>
            <a:ext cx="5505300" cy="3717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8" name="Shape 698"/>
          <p:cNvCxnSpPr/>
          <p:nvPr/>
        </p:nvCxnSpPr>
        <p:spPr>
          <a:xfrm rot="10800000" flipH="1">
            <a:off x="8790150" y="1799725"/>
            <a:ext cx="158999" cy="1321499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>
            <a:spLocks noGrp="1"/>
          </p:cNvSpPr>
          <p:nvPr>
            <p:ph type="title"/>
          </p:nvPr>
        </p:nvSpPr>
        <p:spPr>
          <a:xfrm>
            <a:off x="311700" y="1077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Make sure you use Python</a:t>
            </a:r>
            <a:r>
              <a:rPr lang="en" b="1"/>
              <a:t>3</a:t>
            </a:r>
            <a:r>
              <a:rPr lang="en"/>
              <a:t> interpreter - On Windows</a:t>
            </a:r>
          </a:p>
        </p:txBody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311700" y="1871150"/>
            <a:ext cx="33269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Choose “Add Local”</a:t>
            </a:r>
          </a:p>
        </p:txBody>
      </p:sp>
      <p:pic>
        <p:nvPicPr>
          <p:cNvPr id="705" name="Shape 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312" y="1250537"/>
            <a:ext cx="273367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 - Additional ways to get help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Lab support</a:t>
            </a:r>
            <a:r>
              <a:rPr lang="en" dirty="0"/>
              <a:t> - can be found at CS labs (Rotberg building, room c100). Question you can ask lab support : 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I need help with installing Pycharm on my laptop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I don’t know why my program isn’t compiling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I read the week’s lectures and Tirgulim but still am not sure how to get started with the exercise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System group </a:t>
            </a:r>
            <a:r>
              <a:rPr lang="en" dirty="0"/>
              <a:t>: 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system@cs.huji.ac.il</a:t>
            </a:r>
          </a:p>
          <a:p>
            <a:pPr marL="9715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Technical problems and questions 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>
            <a:spLocks noGrp="1"/>
          </p:cNvSpPr>
          <p:nvPr>
            <p:ph type="title"/>
          </p:nvPr>
        </p:nvSpPr>
        <p:spPr>
          <a:xfrm>
            <a:off x="311700" y="1077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Make sure you use Python</a:t>
            </a:r>
            <a:r>
              <a:rPr lang="en" b="1"/>
              <a:t>3</a:t>
            </a:r>
            <a:r>
              <a:rPr lang="en"/>
              <a:t> interpreter - On Windows</a:t>
            </a:r>
          </a:p>
        </p:txBody>
      </p:sp>
      <p:sp>
        <p:nvSpPr>
          <p:cNvPr id="711" name="Shape 711"/>
          <p:cNvSpPr txBox="1">
            <a:spLocks noGrp="1"/>
          </p:cNvSpPr>
          <p:nvPr>
            <p:ph type="body" idx="1"/>
          </p:nvPr>
        </p:nvSpPr>
        <p:spPr>
          <a:xfrm>
            <a:off x="311700" y="1871150"/>
            <a:ext cx="519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Browse to a python.exe file on your local computer (usually at : </a:t>
            </a:r>
            <a:r>
              <a:rPr lang="en" i="1" dirty="0"/>
              <a:t>C:\Python34\python.exe</a:t>
            </a:r>
            <a:r>
              <a:rPr lang="en" dirty="0"/>
              <a:t>)</a:t>
            </a:r>
          </a:p>
        </p:txBody>
      </p: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975" y="1116497"/>
            <a:ext cx="3439024" cy="39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>
            <a:spLocks noGrp="1"/>
          </p:cNvSpPr>
          <p:nvPr>
            <p:ph type="body" idx="2"/>
          </p:nvPr>
        </p:nvSpPr>
        <p:spPr>
          <a:xfrm>
            <a:off x="3023375" y="856050"/>
            <a:ext cx="5750100" cy="2825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u="sng"/>
              <a:t>Right click your project and create a new python file</a:t>
            </a: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25" y="1225212"/>
            <a:ext cx="34290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Shape 734"/>
          <p:cNvSpPr txBox="1">
            <a:spLocks noGrp="1"/>
          </p:cNvSpPr>
          <p:nvPr>
            <p:ph type="body" idx="2"/>
          </p:nvPr>
        </p:nvSpPr>
        <p:spPr>
          <a:xfrm>
            <a:off x="3175775" y="2837250"/>
            <a:ext cx="2113500" cy="77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u="sng"/>
              <a:t>Name it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First Python command - </a:t>
            </a:r>
            <a:r>
              <a:rPr lang="en" dirty="0">
                <a:solidFill>
                  <a:srgbClr val="FF0000"/>
                </a:solidFill>
              </a:rPr>
              <a:t>Print</a:t>
            </a:r>
          </a:p>
        </p:txBody>
      </p:sp>
      <p:sp>
        <p:nvSpPr>
          <p:cNvPr id="740" name="Shape 74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print </a:t>
            </a:r>
            <a:r>
              <a:rPr lang="en" dirty="0"/>
              <a:t>is a function which prints messages to the screen.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Examples : </a:t>
            </a:r>
            <a:r>
              <a:rPr lang="en" sz="1600" dirty="0">
                <a:latin typeface="Courier New"/>
                <a:ea typeface="Courier New"/>
                <a:cs typeface="Courier New"/>
              </a:rPr>
              <a:t>print('Message 1')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Note :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Python is </a:t>
            </a:r>
            <a:r>
              <a:rPr lang="en" b="1" dirty="0"/>
              <a:t>case sensitive </a:t>
            </a:r>
            <a:r>
              <a:rPr lang="en" dirty="0"/>
              <a:t>so PRINT or Print won’t work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You should use (parentheses) to enclose the message you wish to print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The printed text could be wrapped within </a:t>
            </a:r>
            <a:r>
              <a:rPr lang="en" b="1" dirty="0"/>
              <a:t>either single (‘) or double (“) quotes</a:t>
            </a:r>
            <a:r>
              <a:rPr lang="en" dirty="0"/>
              <a:t>, just be sure to use the same one for open and close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>
            <a:spLocks noGrp="1"/>
          </p:cNvSpPr>
          <p:nvPr>
            <p:ph type="body" idx="2"/>
          </p:nvPr>
        </p:nvSpPr>
        <p:spPr>
          <a:xfrm>
            <a:off x="3175775" y="2837250"/>
            <a:ext cx="3964799" cy="77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u="sng"/>
              <a:t>Write some code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755" name="Shape 7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Shape 756"/>
          <p:cNvSpPr txBox="1">
            <a:spLocks noGrp="1"/>
          </p:cNvSpPr>
          <p:nvPr>
            <p:ph type="body" idx="2"/>
          </p:nvPr>
        </p:nvSpPr>
        <p:spPr>
          <a:xfrm>
            <a:off x="3175775" y="2837250"/>
            <a:ext cx="3964799" cy="77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u="sng"/>
              <a:t>Run it!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763" name="Shape 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Shape 764"/>
          <p:cNvSpPr txBox="1">
            <a:spLocks noGrp="1"/>
          </p:cNvSpPr>
          <p:nvPr>
            <p:ph type="body" idx="2"/>
          </p:nvPr>
        </p:nvSpPr>
        <p:spPr>
          <a:xfrm>
            <a:off x="2794775" y="2653300"/>
            <a:ext cx="4792499" cy="77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u="sng"/>
              <a:t>Observe the results</a:t>
            </a:r>
          </a:p>
        </p:txBody>
      </p:sp>
      <p:cxnSp>
        <p:nvCxnSpPr>
          <p:cNvPr id="765" name="Shape 765"/>
          <p:cNvCxnSpPr/>
          <p:nvPr/>
        </p:nvCxnSpPr>
        <p:spPr>
          <a:xfrm flipH="1">
            <a:off x="689725" y="2910050"/>
            <a:ext cx="2036399" cy="880199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Using the console</a:t>
            </a:r>
          </a:p>
        </p:txBody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Sometimes we want to try out some code </a:t>
            </a:r>
            <a:r>
              <a:rPr lang="en" b="1" dirty="0"/>
              <a:t>without having to open a new script </a:t>
            </a:r>
            <a:r>
              <a:rPr lang="en" dirty="0"/>
              <a:t>for it, to do this we can use the console.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The console interpret Python command as they are typed down - we don’t have to create a file, save it and run it.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to find the console</a:t>
            </a:r>
          </a:p>
        </p:txBody>
      </p:sp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175" y="1221675"/>
            <a:ext cx="5373948" cy="3723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8" name="Shape 778"/>
          <p:cNvCxnSpPr/>
          <p:nvPr/>
        </p:nvCxnSpPr>
        <p:spPr>
          <a:xfrm flipH="1">
            <a:off x="2249299" y="4283698"/>
            <a:ext cx="1161900" cy="545399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to find the console</a:t>
            </a:r>
          </a:p>
        </p:txBody>
      </p:sp>
      <p:pic>
        <p:nvPicPr>
          <p:cNvPr id="784" name="Shape 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175" y="1221675"/>
            <a:ext cx="5373948" cy="3723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5" name="Shape 785"/>
          <p:cNvCxnSpPr/>
          <p:nvPr/>
        </p:nvCxnSpPr>
        <p:spPr>
          <a:xfrm flipH="1">
            <a:off x="2249299" y="4283698"/>
            <a:ext cx="1161900" cy="545399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786" name="Shape 7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3650" y="2054562"/>
            <a:ext cx="232410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/>
            <a:r>
              <a:rPr lang="en" dirty="0"/>
              <a:t>Intro website (Moodle) : </a:t>
            </a:r>
            <a:r>
              <a:rPr lang="en-US" dirty="0">
                <a:hlinkClick r:id="rId3"/>
              </a:rPr>
              <a:t>https://moodle2.cs.huji.ac.il/nu19/course/view.php?id=6710102</a:t>
            </a:r>
            <a:endParaRPr lang="en" u="sng" dirty="0">
              <a:solidFill>
                <a:schemeClr val="accent5"/>
              </a:solidFill>
              <a:hlinkClick r:id="rId4"/>
            </a:endParaRP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Get to </a:t>
            </a:r>
            <a:r>
              <a:rPr lang="en" b="1" dirty="0"/>
              <a:t>know the website </a:t>
            </a:r>
            <a:r>
              <a:rPr lang="en" dirty="0"/>
              <a:t>: </a:t>
            </a:r>
          </a:p>
          <a:p>
            <a:pPr marL="971550" lvl="1" indent="-285750" rtl="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Forums (for asking questions)</a:t>
            </a:r>
          </a:p>
          <a:p>
            <a:pPr marL="971550" lvl="1" indent="-285750" rtl="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b="1" dirty="0"/>
              <a:t>Register to course’s forum </a:t>
            </a:r>
            <a:r>
              <a:rPr lang="en" dirty="0"/>
              <a:t>to get email notifications and updates. It is </a:t>
            </a:r>
            <a:r>
              <a:rPr lang="en" b="1" dirty="0"/>
              <a:t>your responsibility </a:t>
            </a:r>
            <a:r>
              <a:rPr lang="en" dirty="0"/>
              <a:t>to stay updated with forum announcements.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Intro basics 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to find the console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900" y="1355550"/>
            <a:ext cx="5227424" cy="3621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3" name="Shape 793"/>
          <p:cNvCxnSpPr/>
          <p:nvPr/>
        </p:nvCxnSpPr>
        <p:spPr>
          <a:xfrm flipH="1">
            <a:off x="4355462" y="3117850"/>
            <a:ext cx="354300" cy="14052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4" name="Shape 794"/>
          <p:cNvSpPr txBox="1"/>
          <p:nvPr/>
        </p:nvSpPr>
        <p:spPr>
          <a:xfrm>
            <a:off x="3933275" y="2187000"/>
            <a:ext cx="3000000" cy="921900"/>
          </a:xfrm>
          <a:prstGeom prst="rect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can write your commands here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the console</a:t>
            </a:r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5650"/>
            <a:ext cx="8630901" cy="3650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1" name="Shape 801"/>
          <p:cNvCxnSpPr/>
          <p:nvPr/>
        </p:nvCxnSpPr>
        <p:spPr>
          <a:xfrm flipH="1">
            <a:off x="5112812" y="4084625"/>
            <a:ext cx="1129500" cy="23399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2" name="Shape 802"/>
          <p:cNvSpPr txBox="1"/>
          <p:nvPr/>
        </p:nvSpPr>
        <p:spPr>
          <a:xfrm>
            <a:off x="6234350" y="3721800"/>
            <a:ext cx="1552499" cy="7110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Press Enter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1127"/>
            <a:ext cx="9143998" cy="386804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Using the console</a:t>
            </a:r>
          </a:p>
        </p:txBody>
      </p:sp>
      <p:cxnSp>
        <p:nvCxnSpPr>
          <p:cNvPr id="809" name="Shape 809"/>
          <p:cNvCxnSpPr/>
          <p:nvPr/>
        </p:nvCxnSpPr>
        <p:spPr>
          <a:xfrm rot="10800000">
            <a:off x="3065412" y="3511274"/>
            <a:ext cx="692700" cy="8439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057325" y="3776100"/>
            <a:ext cx="1552499" cy="7110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Your output</a:t>
            </a: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console is very useful</a:t>
            </a:r>
          </a:p>
        </p:txBody>
      </p:sp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Another example, </a:t>
            </a:r>
            <a:r>
              <a:rPr lang="en" b="1" dirty="0"/>
              <a:t>Does Python know how to multiply numbers?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Let’s check!</a:t>
            </a:r>
          </a:p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console is very useful</a:t>
            </a:r>
          </a:p>
        </p:txBody>
      </p:sp>
      <p:pic>
        <p:nvPicPr>
          <p:cNvPr id="822" name="Shape 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75" y="1147227"/>
            <a:ext cx="9143998" cy="38680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3" name="Shape 823"/>
          <p:cNvCxnSpPr/>
          <p:nvPr/>
        </p:nvCxnSpPr>
        <p:spPr>
          <a:xfrm flipH="1">
            <a:off x="2393537" y="3430700"/>
            <a:ext cx="1129500" cy="23399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24" name="Shape 824"/>
          <p:cNvSpPr txBox="1"/>
          <p:nvPr/>
        </p:nvSpPr>
        <p:spPr>
          <a:xfrm>
            <a:off x="3515075" y="2947575"/>
            <a:ext cx="2736899" cy="831299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Yes, Python knows how to multiply numbers</a:t>
            </a:r>
          </a:p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54761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Turtle</a:t>
            </a:r>
          </a:p>
        </p:txBody>
      </p:sp>
      <p:sp>
        <p:nvSpPr>
          <p:cNvPr id="830" name="Shape 83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094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Turtle is a Python module which can be used for drawing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Turtle has 5 basic functions : 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down()</a:t>
            </a:r>
            <a:r>
              <a:rPr lang="en" dirty="0"/>
              <a:t> - Put a ”pen” on the “canvas”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up()</a:t>
            </a:r>
            <a:r>
              <a:rPr lang="en" dirty="0"/>
              <a:t> - Remove a “pen” from the “canvas”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forward(n)</a:t>
            </a:r>
            <a:r>
              <a:rPr lang="en" dirty="0"/>
              <a:t> - Move the turtle </a:t>
            </a:r>
            <a:r>
              <a:rPr lang="en" i="1" dirty="0"/>
              <a:t>n</a:t>
            </a:r>
            <a:r>
              <a:rPr lang="en" dirty="0"/>
              <a:t> steps forward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right(d)</a:t>
            </a:r>
            <a:r>
              <a:rPr lang="en" dirty="0"/>
              <a:t> - Turn turtle’s head in </a:t>
            </a:r>
            <a:r>
              <a:rPr lang="en" i="1" dirty="0"/>
              <a:t>d</a:t>
            </a:r>
            <a:r>
              <a:rPr lang="en" dirty="0"/>
              <a:t> degrees right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="1" dirty="0"/>
              <a:t>left(d)</a:t>
            </a:r>
            <a:r>
              <a:rPr lang="en" dirty="0"/>
              <a:t> - Turn turtle’s head in </a:t>
            </a:r>
            <a:r>
              <a:rPr lang="en" i="1" dirty="0"/>
              <a:t>d</a:t>
            </a:r>
            <a:r>
              <a:rPr lang="en" dirty="0"/>
              <a:t> degrees right</a:t>
            </a:r>
          </a:p>
        </p:txBody>
      </p:sp>
      <p:grpSp>
        <p:nvGrpSpPr>
          <p:cNvPr id="831" name="Shape 831"/>
          <p:cNvGrpSpPr/>
          <p:nvPr/>
        </p:nvGrpSpPr>
        <p:grpSpPr>
          <a:xfrm>
            <a:off x="5803020" y="668075"/>
            <a:ext cx="3826603" cy="3911944"/>
            <a:chOff x="5574420" y="820475"/>
            <a:chExt cx="3826603" cy="3911944"/>
          </a:xfrm>
        </p:grpSpPr>
        <p:pic>
          <p:nvPicPr>
            <p:cNvPr id="832" name="Shape 8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70875" y="820475"/>
              <a:ext cx="2069850" cy="2069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33" name="Shape 833"/>
            <p:cNvGrpSpPr/>
            <p:nvPr/>
          </p:nvGrpSpPr>
          <p:grpSpPr>
            <a:xfrm>
              <a:off x="5574420" y="2569800"/>
              <a:ext cx="3826603" cy="2162619"/>
              <a:chOff x="5574420" y="2569800"/>
              <a:chExt cx="3826603" cy="2162619"/>
            </a:xfrm>
          </p:grpSpPr>
          <p:sp>
            <p:nvSpPr>
              <p:cNvPr id="834" name="Shape 834"/>
              <p:cNvSpPr txBox="1"/>
              <p:nvPr/>
            </p:nvSpPr>
            <p:spPr>
              <a:xfrm>
                <a:off x="6519037" y="4294419"/>
                <a:ext cx="1321200" cy="437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forward(n)</a:t>
                </a:r>
              </a:p>
            </p:txBody>
          </p:sp>
          <p:sp>
            <p:nvSpPr>
              <p:cNvPr id="835" name="Shape 835"/>
              <p:cNvSpPr txBox="1"/>
              <p:nvPr/>
            </p:nvSpPr>
            <p:spPr>
              <a:xfrm>
                <a:off x="8079824" y="3221050"/>
                <a:ext cx="1321200" cy="437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left(d)</a:t>
                </a:r>
              </a:p>
            </p:txBody>
          </p:sp>
          <p:sp>
            <p:nvSpPr>
              <p:cNvPr id="836" name="Shape 836"/>
              <p:cNvSpPr txBox="1"/>
              <p:nvPr/>
            </p:nvSpPr>
            <p:spPr>
              <a:xfrm>
                <a:off x="5574420" y="3221050"/>
                <a:ext cx="1321200" cy="437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right(d)</a:t>
                </a:r>
              </a:p>
            </p:txBody>
          </p:sp>
          <p:grpSp>
            <p:nvGrpSpPr>
              <p:cNvPr id="837" name="Shape 837"/>
              <p:cNvGrpSpPr/>
              <p:nvPr/>
            </p:nvGrpSpPr>
            <p:grpSpPr>
              <a:xfrm>
                <a:off x="6336499" y="2569800"/>
                <a:ext cx="1776800" cy="1727700"/>
                <a:chOff x="6336499" y="2569800"/>
                <a:chExt cx="1776800" cy="1727700"/>
              </a:xfrm>
            </p:grpSpPr>
            <p:sp>
              <p:nvSpPr>
                <p:cNvPr id="838" name="Shape 838"/>
                <p:cNvSpPr/>
                <p:nvPr/>
              </p:nvSpPr>
              <p:spPr>
                <a:xfrm>
                  <a:off x="6917987" y="2569800"/>
                  <a:ext cx="604199" cy="172770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marL="0" marR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Shape 839"/>
                <p:cNvSpPr/>
                <p:nvPr/>
              </p:nvSpPr>
              <p:spPr>
                <a:xfrm rot="10800000" flipH="1">
                  <a:off x="7108300" y="2634300"/>
                  <a:ext cx="1005000" cy="919499"/>
                </a:xfrm>
                <a:prstGeom prst="bentArrow">
                  <a:avLst>
                    <a:gd name="adj1" fmla="val 25000"/>
                    <a:gd name="adj2" fmla="val 25000"/>
                    <a:gd name="adj3" fmla="val 25000"/>
                    <a:gd name="adj4" fmla="val 60664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840" name="Shape 840"/>
                <p:cNvSpPr/>
                <p:nvPr/>
              </p:nvSpPr>
              <p:spPr>
                <a:xfrm rot="10800000">
                  <a:off x="6336499" y="2634300"/>
                  <a:ext cx="1005000" cy="919499"/>
                </a:xfrm>
                <a:prstGeom prst="bentArrow">
                  <a:avLst>
                    <a:gd name="adj1" fmla="val 25000"/>
                    <a:gd name="adj2" fmla="val 25000"/>
                    <a:gd name="adj3" fmla="val 25000"/>
                    <a:gd name="adj4" fmla="val 60664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Turtle</a:t>
            </a:r>
          </a:p>
        </p:txBody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To get started with turtle </a:t>
            </a:r>
            <a:r>
              <a:rPr lang="en" dirty="0">
                <a:solidFill>
                  <a:srgbClr val="FF0000"/>
                </a:solidFill>
              </a:rPr>
              <a:t>add 2 special lines </a:t>
            </a:r>
            <a:r>
              <a:rPr lang="en" dirty="0"/>
              <a:t>: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In the beginning of our file 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import turtle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In the end of our file :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turtle.done()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Turtle example</a:t>
            </a:r>
          </a:p>
        </p:txBody>
      </p:sp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</a:pPr>
            <a:r>
              <a:rPr lang="en" dirty="0"/>
              <a:t>Open a new python file, call it </a:t>
            </a:r>
            <a:r>
              <a:rPr lang="en" dirty="0">
                <a:latin typeface="Courier New" panose="02070309020205020404" pitchFamily="49" charset="0"/>
                <a:cs typeface="Courier New" panose="02070309020205020404" pitchFamily="49" charset="0"/>
              </a:rPr>
              <a:t>my_first_turtle.py</a:t>
            </a:r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512" y="1883487"/>
            <a:ext cx="383857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Turtle example</a:t>
            </a:r>
          </a:p>
        </p:txBody>
      </p:sp>
      <p:sp>
        <p:nvSpPr>
          <p:cNvPr id="859" name="Shape 85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</a:pPr>
            <a:r>
              <a:rPr lang="en"/>
              <a:t>Add the special first and last lines</a:t>
            </a:r>
          </a:p>
        </p:txBody>
      </p:sp>
      <p:pic>
        <p:nvPicPr>
          <p:cNvPr id="860" name="Shape 8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187" y="1849337"/>
            <a:ext cx="383857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7442</TotalTime>
  <Words>5272</Words>
  <Application>Microsoft Office PowerPoint</Application>
  <PresentationFormat>On-screen Show (16:9)</PresentationFormat>
  <Paragraphs>758</Paragraphs>
  <Slides>131</Slides>
  <Notes>117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8" baseType="lpstr">
      <vt:lpstr>Wingdings</vt:lpstr>
      <vt:lpstr>Georgia</vt:lpstr>
      <vt:lpstr>Open Sans</vt:lpstr>
      <vt:lpstr>Courier New</vt:lpstr>
      <vt:lpstr>Economica</vt:lpstr>
      <vt:lpstr>Arial</vt:lpstr>
      <vt:lpstr>luxe</vt:lpstr>
      <vt:lpstr>Tirgul 1</vt:lpstr>
      <vt:lpstr>Before We Start</vt:lpstr>
      <vt:lpstr>Today’s Objectives</vt:lpstr>
      <vt:lpstr>Intro - course guidelines</vt:lpstr>
      <vt:lpstr>Intro - Course guideline cont.</vt:lpstr>
      <vt:lpstr>Intro - Contacting the course staff</vt:lpstr>
      <vt:lpstr>Intro – Lab hours</vt:lpstr>
      <vt:lpstr>Intro - Additional ways to get help</vt:lpstr>
      <vt:lpstr>Intro basics </vt:lpstr>
      <vt:lpstr>Course 67100</vt:lpstr>
      <vt:lpstr>General - Welcome to HUJI CS</vt:lpstr>
      <vt:lpstr>General - Welcome to HUJI CS</vt:lpstr>
      <vt:lpstr>Office hours</vt:lpstr>
      <vt:lpstr>Intro basics </vt:lpstr>
      <vt:lpstr>Intro exercise submission</vt:lpstr>
      <vt:lpstr>How to submit an exercise?</vt:lpstr>
      <vt:lpstr>PowerPoint Presentation</vt:lpstr>
      <vt:lpstr>CS labs</vt:lpstr>
      <vt:lpstr>Your CS account</vt:lpstr>
      <vt:lpstr>PowerPoint Presentation</vt:lpstr>
      <vt:lpstr>PowerPoint Presentation</vt:lpstr>
      <vt:lpstr>PowerPoint Presentation</vt:lpstr>
      <vt:lpstr>PowerPoint Presentation</vt:lpstr>
      <vt:lpstr>Linux environment</vt:lpstr>
      <vt:lpstr>PowerPoint Presentation</vt:lpstr>
      <vt:lpstr>PowerPoint Presentation</vt:lpstr>
      <vt:lpstr>Creating a zip file using the terminal</vt:lpstr>
      <vt:lpstr>A brief introduction to Linux command line</vt:lpstr>
      <vt:lpstr>A brief introduction to Linux command line</vt:lpstr>
      <vt:lpstr>A brief introduction to Linux command line</vt:lpstr>
      <vt:lpstr>A brief introduction to Linux command line</vt:lpstr>
      <vt:lpstr>A brief introduction to Linux command line</vt:lpstr>
      <vt:lpstr>A brief introduction to Linux command line</vt:lpstr>
      <vt:lpstr>PowerPoint Presentation</vt:lpstr>
      <vt:lpstr>Create zip</vt:lpstr>
      <vt:lpstr>Create zip</vt:lpstr>
      <vt:lpstr>Create zip</vt:lpstr>
      <vt:lpstr>Create zip</vt:lpstr>
      <vt:lpstr>Create zip</vt:lpstr>
      <vt:lpstr>Create zip</vt:lpstr>
      <vt:lpstr>Create zip</vt:lpstr>
      <vt:lpstr>Create zip</vt:lpstr>
      <vt:lpstr>Create zip</vt:lpstr>
      <vt:lpstr>PowerPoint Presentation</vt:lpstr>
      <vt:lpstr>What is programming?</vt:lpstr>
      <vt:lpstr>What is programming?</vt:lpstr>
      <vt:lpstr>What is programming?</vt:lpstr>
      <vt:lpstr>What is programming?</vt:lpstr>
      <vt:lpstr>What is programming?</vt:lpstr>
      <vt:lpstr>What is programming?</vt:lpstr>
      <vt:lpstr>What is programming?</vt:lpstr>
      <vt:lpstr>What is programming?</vt:lpstr>
      <vt:lpstr>What is programming?</vt:lpstr>
      <vt:lpstr>What is programming?</vt:lpstr>
      <vt:lpstr>What is a Programming language</vt:lpstr>
      <vt:lpstr>Introduction to Python</vt:lpstr>
      <vt:lpstr>Using Python on Windows</vt:lpstr>
      <vt:lpstr>Downloading PyCharm</vt:lpstr>
      <vt:lpstr>Downloading PyCharm</vt:lpstr>
      <vt:lpstr>Downloading PyCharm</vt:lpstr>
      <vt:lpstr>Downloading PyCharm</vt:lpstr>
      <vt:lpstr>Downloading PyCharm</vt:lpstr>
      <vt:lpstr>Downloading PyCharm</vt:lpstr>
      <vt:lpstr>Downloading PyCharm</vt:lpstr>
      <vt:lpstr>PyCharm is already installed in CS labs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Make sure you use Python3 interpreter</vt:lpstr>
      <vt:lpstr>Make sure you use Python3 interpreter - On Windows</vt:lpstr>
      <vt:lpstr>Make sure you use Python3 interpreter - On Windows</vt:lpstr>
      <vt:lpstr>Make sure you use Python3 interpreter - On Windows</vt:lpstr>
      <vt:lpstr>Make sure you use Python3 interpreter - On Windows</vt:lpstr>
      <vt:lpstr>PowerPoint Presentation</vt:lpstr>
      <vt:lpstr>PowerPoint Presentation</vt:lpstr>
      <vt:lpstr>First Python command - Print</vt:lpstr>
      <vt:lpstr>PowerPoint Presentation</vt:lpstr>
      <vt:lpstr>PowerPoint Presentation</vt:lpstr>
      <vt:lpstr>PowerPoint Presentation</vt:lpstr>
      <vt:lpstr>Using the console</vt:lpstr>
      <vt:lpstr>Where to find the console</vt:lpstr>
      <vt:lpstr>Where to find the console</vt:lpstr>
      <vt:lpstr>Where to find the console</vt:lpstr>
      <vt:lpstr>Using the console</vt:lpstr>
      <vt:lpstr>Using the console</vt:lpstr>
      <vt:lpstr>The console is very useful</vt:lpstr>
      <vt:lpstr>The console is very useful</vt:lpstr>
      <vt:lpstr>PowerPoint Presentation</vt:lpstr>
      <vt:lpstr>Turtle</vt:lpstr>
      <vt:lpstr>Turtle</vt:lpstr>
      <vt:lpstr>Turtle example</vt:lpstr>
      <vt:lpstr>Turtle example</vt:lpstr>
      <vt:lpstr>Turtle example</vt:lpstr>
      <vt:lpstr>Turtle example</vt:lpstr>
      <vt:lpstr>Turtle example</vt:lpstr>
      <vt:lpstr>Turtle more complex example</vt:lpstr>
      <vt:lpstr>Turtle more complex example</vt:lpstr>
      <vt:lpstr>When things go wrong…</vt:lpstr>
      <vt:lpstr>When things go wrong…</vt:lpstr>
      <vt:lpstr>When things go wrong…</vt:lpstr>
      <vt:lpstr>When things go wrong…</vt:lpstr>
      <vt:lpstr>When things go wrong…</vt:lpstr>
      <vt:lpstr>When things go wrong…</vt:lpstr>
      <vt:lpstr>When things go wrong…</vt:lpstr>
      <vt:lpstr>When things go wrong…</vt:lpstr>
      <vt:lpstr>What are functions good for?</vt:lpstr>
      <vt:lpstr>Python functions - syntax</vt:lpstr>
      <vt:lpstr>Python functions - syntax</vt:lpstr>
      <vt:lpstr>Calling functions </vt:lpstr>
      <vt:lpstr>Calling functions for ex1 (and the next exercises)</vt:lpstr>
      <vt:lpstr>Calling functions for ex1 - example</vt:lpstr>
      <vt:lpstr>Python functions - Example</vt:lpstr>
      <vt:lpstr>Python functions - Example</vt:lpstr>
      <vt:lpstr>Python functions calling functions</vt:lpstr>
      <vt:lpstr>Python functions calling functions calling functions</vt:lpstr>
      <vt:lpstr>When functions go wrong (error message examples)</vt:lpstr>
      <vt:lpstr>More Turtle</vt:lpstr>
      <vt:lpstr>More Turtle</vt:lpstr>
      <vt:lpstr>More Turtle</vt:lpstr>
      <vt:lpstr>More Turtle</vt:lpstr>
      <vt:lpstr>More Turtle</vt:lpstr>
      <vt:lpstr>More Turtle</vt:lpstr>
      <vt:lpstr>More Turtle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Tirgul 1</dc:title>
  <dc:creator>meirav</dc:creator>
  <cp:keywords>CTPClassification=CTP_NT</cp:keywords>
  <cp:lastModifiedBy>Guy Amir</cp:lastModifiedBy>
  <cp:revision>77</cp:revision>
  <cp:lastPrinted>2018-10-15T08:39:17Z</cp:lastPrinted>
  <dcterms:modified xsi:type="dcterms:W3CDTF">2020-03-15T15:16:08Z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7974ac06-1c63-4f13-abe6-e612c7e10a32</vt:lpwstr>
  </property>
  <property fmtid="{D5CDD505-2E9C-101B-9397-08002B2CF9AE}" pid="3" name="CTP_TimeStamp">
    <vt:lpwstr>2019-10-24 10:13:41Z</vt:lpwstr>
  </property>
  <property fmtid="{D5CDD505-2E9C-101B-9397-08002B2CF9AE}" pid="4" name="CTP_BU">
    <vt:lpwstr>NA</vt:lpwstr>
  </property>
  <property fmtid="{D5CDD505-2E9C-101B-9397-08002B2CF9AE}" pid="5" name="CTP_IDSID">
    <vt:lpwstr>NA</vt:lpwstr>
  </property>
  <property fmtid="{D5CDD505-2E9C-101B-9397-08002B2CF9AE}" pid="6" name="CTP_WWID">
    <vt:lpwstr>NA</vt:lpwstr>
  </property>
  <property fmtid="{D5CDD505-2E9C-101B-9397-08002B2CF9AE}" pid="7" name="CTPClassification">
    <vt:lpwstr>CTP_NT</vt:lpwstr>
  </property>
</Properties>
</file>